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3624" r:id="rId4"/>
    <p:sldId id="3637" r:id="rId5"/>
    <p:sldId id="3627" r:id="rId6"/>
    <p:sldId id="3625" r:id="rId7"/>
    <p:sldId id="3630" r:id="rId8"/>
    <p:sldId id="3634" r:id="rId9"/>
    <p:sldId id="3635" r:id="rId10"/>
    <p:sldId id="3638" r:id="rId11"/>
    <p:sldId id="3636" r:id="rId12"/>
    <p:sldId id="3639" r:id="rId13"/>
    <p:sldId id="263" r:id="rId14"/>
  </p:sldIdLst>
  <p:sldSz cx="12192000" cy="6858000"/>
  <p:notesSz cx="6669088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C4A"/>
    <a:srgbClr val="993366"/>
    <a:srgbClr val="CC6699"/>
    <a:srgbClr val="FF99CC"/>
    <a:srgbClr val="948A54"/>
    <a:srgbClr val="EFBC00"/>
    <a:srgbClr val="BAB199"/>
    <a:srgbClr val="F7DD7F"/>
    <a:srgbClr val="7F7F7F"/>
    <a:srgbClr val="FB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3705" autoAdjust="0"/>
  </p:normalViewPr>
  <p:slideViewPr>
    <p:cSldViewPr>
      <p:cViewPr varScale="1">
        <p:scale>
          <a:sx n="97" d="100"/>
          <a:sy n="97" d="100"/>
        </p:scale>
        <p:origin x="98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2527" y="-19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sarnari_ismea_it/Documents/Desktop/Toscana%20vino/2024/vino_IG_Toscan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smeaid-my.sharepoint.com/personal/sarnari_ismea_it/Documents/Desktop/Toscana%20vino/2024/vino_IG_Tosca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it-IT" sz="1600" b="1" strike="noStrike" spc="-1">
                <a:solidFill>
                  <a:srgbClr val="000000"/>
                </a:solidFill>
                <a:latin typeface="Calibri"/>
              </a:defRPr>
            </a:pPr>
            <a:r>
              <a:rPr lang="it-IT" sz="1600" b="1" strike="noStrike" spc="-1">
                <a:solidFill>
                  <a:srgbClr val="000000"/>
                </a:solidFill>
                <a:latin typeface="Calibri"/>
              </a:rPr>
              <a:t>La ripartizione per Denominazione della superficie rivendicata DOP in Toscana (2023)</a:t>
            </a:r>
          </a:p>
        </c:rich>
      </c:tx>
      <c:layout>
        <c:manualLayout>
          <c:xMode val="edge"/>
          <c:yMode val="edge"/>
          <c:x val="0.14737500000000001"/>
          <c:y val="1.64444444444444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rgbClr val="993366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Chianti</c:v>
                </c:pt>
                <c:pt idx="1">
                  <c:v> Chianti Classico</c:v>
                </c:pt>
                <c:pt idx="2">
                  <c:v>Maremma toscana</c:v>
                </c:pt>
                <c:pt idx="3">
                  <c:v> Brunello di Montalcino</c:v>
                </c:pt>
                <c:pt idx="4">
                  <c:v> Morellino di Scansano</c:v>
                </c:pt>
                <c:pt idx="5">
                  <c:v> Vino Nobile Montepulciano</c:v>
                </c:pt>
                <c:pt idx="6">
                  <c:v> Bolgheri</c:v>
                </c:pt>
                <c:pt idx="7">
                  <c:v> Vernaccia San  Gimignano</c:v>
                </c:pt>
                <c:pt idx="8">
                  <c:v> Rosso di Montalcino</c:v>
                </c:pt>
                <c:pt idx="9">
                  <c:v> Rosso di Montepulciano</c:v>
                </c:pt>
                <c:pt idx="10">
                  <c:v>Altri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0.41478867443016398</c:v>
                </c:pt>
                <c:pt idx="1">
                  <c:v>0.21246338485017899</c:v>
                </c:pt>
                <c:pt idx="2">
                  <c:v>7.8637282892653398E-2</c:v>
                </c:pt>
                <c:pt idx="3">
                  <c:v>6.5568980609812297E-2</c:v>
                </c:pt>
                <c:pt idx="4">
                  <c:v>4.2665550342448101E-2</c:v>
                </c:pt>
                <c:pt idx="5">
                  <c:v>3.6913155372838097E-2</c:v>
                </c:pt>
                <c:pt idx="6">
                  <c:v>3.6059509340073598E-2</c:v>
                </c:pt>
                <c:pt idx="7">
                  <c:v>2.1642674143087098E-2</c:v>
                </c:pt>
                <c:pt idx="8">
                  <c:v>1.57215433711216E-2</c:v>
                </c:pt>
                <c:pt idx="9">
                  <c:v>7.1686902254299604E-3</c:v>
                </c:pt>
                <c:pt idx="10">
                  <c:v>6.8370554422192406E-2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A-4B69-A1E0-9AAA316D3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393894"/>
        <c:axId val="85942993"/>
      </c:barChart>
      <c:catAx>
        <c:axId val="9739389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200" b="0" strike="noStrike" spc="-1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85942993"/>
        <c:crosses val="autoZero"/>
        <c:auto val="1"/>
        <c:lblAlgn val="ctr"/>
        <c:lblOffset val="100"/>
        <c:noMultiLvlLbl val="0"/>
      </c:catAx>
      <c:valAx>
        <c:axId val="85942993"/>
        <c:scaling>
          <c:orientation val="minMax"/>
        </c:scaling>
        <c:delete val="1"/>
        <c:axPos val="t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crossAx val="9739389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>
              <a:defRPr/>
            </a:pPr>
            <a:r>
              <a:rPr lang="it-IT" dirty="0"/>
              <a:t>Le esportazioni di vini fermi DOP imbottigliati della Toscana (migliaia di ettolitri)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500000000000006E-2"/>
          <c:y val="0.186"/>
          <c:w val="0.90887499999999999"/>
          <c:h val="0.60066666666666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Dop bianche</c:v>
                </c:pt>
              </c:strCache>
            </c:strRef>
          </c:tx>
          <c:spPr>
            <a:solidFill>
              <a:srgbClr val="BFBFBF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38.430619999999998</c:v>
                </c:pt>
                <c:pt idx="1">
                  <c:v>38.106870000000001</c:v>
                </c:pt>
                <c:pt idx="2">
                  <c:v>37.383180000000003</c:v>
                </c:pt>
                <c:pt idx="3">
                  <c:v>37.445830000000001</c:v>
                </c:pt>
                <c:pt idx="4">
                  <c:v>31.758500000000002</c:v>
                </c:pt>
                <c:pt idx="5">
                  <c:v>33.993369999999999</c:v>
                </c:pt>
                <c:pt idx="6">
                  <c:v>28.492509999999999</c:v>
                </c:pt>
                <c:pt idx="7">
                  <c:v>34.517919999999997</c:v>
                </c:pt>
                <c:pt idx="8">
                  <c:v>36.405790000000003</c:v>
                </c:pt>
                <c:pt idx="9">
                  <c:v>30.4728350819898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A-468E-A971-B144C3E61BF4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Dop rosse </c:v>
                </c:pt>
              </c:strCache>
            </c:strRef>
          </c:tx>
          <c:spPr>
            <a:solidFill>
              <a:srgbClr val="99336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945.08531000000005</c:v>
                </c:pt>
                <c:pt idx="1">
                  <c:v>899.57575999999995</c:v>
                </c:pt>
                <c:pt idx="2">
                  <c:v>860.19949999999994</c:v>
                </c:pt>
                <c:pt idx="3">
                  <c:v>828.56106</c:v>
                </c:pt>
                <c:pt idx="4">
                  <c:v>772.62665000000004</c:v>
                </c:pt>
                <c:pt idx="5">
                  <c:v>799.54277999999999</c:v>
                </c:pt>
                <c:pt idx="6">
                  <c:v>742.41976999999997</c:v>
                </c:pt>
                <c:pt idx="7">
                  <c:v>802.62897999999996</c:v>
                </c:pt>
                <c:pt idx="8">
                  <c:v>748.58786999999995</c:v>
                </c:pt>
                <c:pt idx="9">
                  <c:v>655.80827266954702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A-468E-A971-B144C3E61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9905892"/>
        <c:axId val="18684341"/>
      </c:barChart>
      <c:lineChart>
        <c:grouping val="stacke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Totale</c:v>
                </c:pt>
              </c:strCache>
            </c:strRef>
          </c:tx>
          <c:spPr>
            <a:ln w="28440" cap="rnd">
              <a:solidFill>
                <a:srgbClr val="4F81BD"/>
              </a:solidFill>
              <a:round/>
            </a:ln>
          </c:spPr>
          <c:marker>
            <c:symbol val="none"/>
          </c:marker>
          <c:dLbls>
            <c:numFmt formatCode="#,##0\ ;\(#,##0\)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0">
                  <c:v>983.51593000000003</c:v>
                </c:pt>
                <c:pt idx="1">
                  <c:v>937.68263000000002</c:v>
                </c:pt>
                <c:pt idx="2">
                  <c:v>897.58267999999998</c:v>
                </c:pt>
                <c:pt idx="3">
                  <c:v>866.00689</c:v>
                </c:pt>
                <c:pt idx="4">
                  <c:v>804.38514999999995</c:v>
                </c:pt>
                <c:pt idx="5">
                  <c:v>833.53615000000002</c:v>
                </c:pt>
                <c:pt idx="6">
                  <c:v>770.91228000000001</c:v>
                </c:pt>
                <c:pt idx="7">
                  <c:v>837.14689999999996</c:v>
                </c:pt>
                <c:pt idx="8">
                  <c:v>784.99365999999998</c:v>
                </c:pt>
                <c:pt idx="9">
                  <c:v>686.28110775153698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4A-468E-A971-B144C3E61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59905892"/>
        <c:axId val="18684341"/>
      </c:lineChart>
      <c:catAx>
        <c:axId val="599058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18684341"/>
        <c:crosses val="autoZero"/>
        <c:auto val="1"/>
        <c:lblAlgn val="ctr"/>
        <c:lblOffset val="100"/>
        <c:noMultiLvlLbl val="0"/>
      </c:catAx>
      <c:valAx>
        <c:axId val="1868434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\ ;\(#,##0\)" sourceLinked="0"/>
        <c:majorTickMark val="none"/>
        <c:minorTickMark val="none"/>
        <c:tickLblPos val="nextTo"/>
        <c:spPr>
          <a:ln w="9360">
            <a:noFill/>
          </a:ln>
        </c:spPr>
        <c:crossAx val="5990589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solidFill>
      <a:srgbClr val="FFFFFF"/>
    </a:solidFill>
    <a:ln w="9360">
      <a:noFill/>
    </a:ln>
  </c:spPr>
  <c:txPr>
    <a:bodyPr/>
    <a:lstStyle/>
    <a:p>
      <a:pPr>
        <a:defRPr sz="1100"/>
      </a:pPr>
      <a:endParaRPr lang="it-IT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>
              <a:defRPr/>
            </a:pPr>
            <a:r>
              <a:rPr lang="it-IT"/>
              <a:t>Le esportazioni di vini fermi DOP imbottigliati della Toscana (milioni di euro)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Dop bianche</c:v>
                </c:pt>
              </c:strCache>
            </c:strRef>
          </c:tx>
          <c:spPr>
            <a:solidFill>
              <a:srgbClr val="A6A6A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0">
                  <c:v>18.990995000000002</c:v>
                </c:pt>
                <c:pt idx="1">
                  <c:v>21.960431</c:v>
                </c:pt>
                <c:pt idx="2">
                  <c:v>25.167836999999999</c:v>
                </c:pt>
                <c:pt idx="3">
                  <c:v>30.109199</c:v>
                </c:pt>
                <c:pt idx="4">
                  <c:v>25.260356999999999</c:v>
                </c:pt>
                <c:pt idx="5">
                  <c:v>20.030718</c:v>
                </c:pt>
                <c:pt idx="6">
                  <c:v>19.802696999999998</c:v>
                </c:pt>
                <c:pt idx="7">
                  <c:v>22.705174</c:v>
                </c:pt>
                <c:pt idx="8">
                  <c:v>23.777224</c:v>
                </c:pt>
                <c:pt idx="9">
                  <c:v>22.6914962213175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5-4D4C-B75B-65AB32953928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Dop rosse </c:v>
                </c:pt>
              </c:strCache>
            </c:strRef>
          </c:tx>
          <c:spPr>
            <a:solidFill>
              <a:srgbClr val="99336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0">
                  <c:v>514.08760900000004</c:v>
                </c:pt>
                <c:pt idx="1">
                  <c:v>552.02486699999997</c:v>
                </c:pt>
                <c:pt idx="2">
                  <c:v>531.73734100000001</c:v>
                </c:pt>
                <c:pt idx="3">
                  <c:v>521.88698899999997</c:v>
                </c:pt>
                <c:pt idx="4">
                  <c:v>535.17379800000003</c:v>
                </c:pt>
                <c:pt idx="5">
                  <c:v>554.76886999999999</c:v>
                </c:pt>
                <c:pt idx="6">
                  <c:v>525.43780600000002</c:v>
                </c:pt>
                <c:pt idx="7">
                  <c:v>625.04227300000002</c:v>
                </c:pt>
                <c:pt idx="8">
                  <c:v>666.82381499999997</c:v>
                </c:pt>
                <c:pt idx="9">
                  <c:v>629.640612748173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F5-4D4C-B75B-65AB32953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689375"/>
        <c:axId val="11489126"/>
      </c:barChart>
      <c:lineChart>
        <c:grouping val="stacke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Totale</c:v>
                </c:pt>
              </c:strCache>
            </c:strRef>
          </c:tx>
          <c:spPr>
            <a:ln w="28440" cap="rnd">
              <a:solidFill>
                <a:srgbClr val="0070C0"/>
              </a:solidFill>
              <a:round/>
            </a:ln>
          </c:spPr>
          <c:marker>
            <c:symbol val="none"/>
          </c:marker>
          <c:dLbls>
            <c:numFmt formatCode="#,##0\ ;\(#,##0\)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2023*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0">
                  <c:v>533.07860400000004</c:v>
                </c:pt>
                <c:pt idx="1">
                  <c:v>573.98529799999994</c:v>
                </c:pt>
                <c:pt idx="2">
                  <c:v>556.90517799999998</c:v>
                </c:pt>
                <c:pt idx="3">
                  <c:v>551.99618799999996</c:v>
                </c:pt>
                <c:pt idx="4">
                  <c:v>560.43415500000003</c:v>
                </c:pt>
                <c:pt idx="5">
                  <c:v>574.79958799999997</c:v>
                </c:pt>
                <c:pt idx="6">
                  <c:v>545.24050299999999</c:v>
                </c:pt>
                <c:pt idx="7">
                  <c:v>647.74744699999997</c:v>
                </c:pt>
                <c:pt idx="8">
                  <c:v>690.60103900000001</c:v>
                </c:pt>
                <c:pt idx="9">
                  <c:v>652.33210896949004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F5-4D4C-B75B-65AB32953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0">
              <a:noFill/>
            </a:ln>
          </c:spPr>
        </c:hiLowLines>
        <c:marker val="1"/>
        <c:smooth val="0"/>
        <c:axId val="23689375"/>
        <c:axId val="11489126"/>
      </c:lineChart>
      <c:catAx>
        <c:axId val="2368937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11489126"/>
        <c:crosses val="autoZero"/>
        <c:auto val="1"/>
        <c:lblAlgn val="ctr"/>
        <c:lblOffset val="100"/>
        <c:noMultiLvlLbl val="0"/>
      </c:catAx>
      <c:valAx>
        <c:axId val="1148912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\ ;\(#,##0\)" sourceLinked="0"/>
        <c:majorTickMark val="none"/>
        <c:minorTickMark val="none"/>
        <c:tickLblPos val="nextTo"/>
        <c:spPr>
          <a:ln w="9360">
            <a:noFill/>
          </a:ln>
        </c:spPr>
        <c:crossAx val="23689375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solidFill>
      <a:srgbClr val="FFFFFF"/>
    </a:solidFill>
    <a:ln w="9360">
      <a:noFill/>
    </a:ln>
  </c:spPr>
  <c:txPr>
    <a:bodyPr/>
    <a:lstStyle/>
    <a:p>
      <a:pPr>
        <a:defRPr sz="1100"/>
      </a:pPr>
      <a:endParaRPr lang="it-IT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 </a:t>
            </a:r>
            <a:r>
              <a:rPr lang="it-IT" b="1" dirty="0"/>
              <a:t>volumi</a:t>
            </a:r>
            <a:r>
              <a:rPr lang="it-IT" b="1" baseline="0" dirty="0"/>
              <a:t> imbottigliati delle IG della Toscana (migliaia di ettolitri) </a:t>
            </a:r>
            <a:endParaRPr lang="it-IT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[vino_IG_Toscana.xlsx]Prod_Volume_IG_sfuso!$J$59</c:f>
              <c:strCache>
                <c:ptCount val="1"/>
                <c:pt idx="0">
                  <c:v>DOP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cat>
            <c:strRef>
              <c:f>[vino_IG_Toscana.xlsx]Prod_Volume_IG_sfuso!$H$62:$H$66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[vino_IG_Toscana.xlsx]Prod_Volume_IG_sfuso!$J$62:$J$66</c:f>
              <c:numCache>
                <c:formatCode>#,##0</c:formatCode>
                <c:ptCount val="5"/>
                <c:pt idx="0" formatCode="_-* #,##0_-;\-* #,##0_-;_-* &quot;-&quot;??_-;_-@_-">
                  <c:v>1294.183</c:v>
                </c:pt>
                <c:pt idx="1">
                  <c:v>1313.5920000000001</c:v>
                </c:pt>
                <c:pt idx="2" formatCode="_-* #,##0_-;\-* #,##0_-;_-* &quot;-&quot;??_-;_-@_-">
                  <c:v>1419</c:v>
                </c:pt>
                <c:pt idx="3" formatCode="_-* #,##0_-;\-* #,##0_-;_-* &quot;-&quot;??_-;_-@_-">
                  <c:v>1320.3040000000001</c:v>
                </c:pt>
                <c:pt idx="4" formatCode="_-* #,##0_-;\-* #,##0_-;_-* &quot;-&quot;??_-;_-@_-">
                  <c:v>1220.2670000000001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3-41B2-B35C-1B59C7134502}"/>
            </c:ext>
          </c:extLst>
        </c:ser>
        <c:ser>
          <c:idx val="1"/>
          <c:order val="1"/>
          <c:tx>
            <c:strRef>
              <c:f>[vino_IG_Toscana.xlsx]Prod_Volume_IG_sfuso!$K$59</c:f>
              <c:strCache>
                <c:ptCount val="1"/>
                <c:pt idx="0">
                  <c:v>IGP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[vino_IG_Toscana.xlsx]Prod_Volume_IG_sfuso!$H$62:$H$66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[vino_IG_Toscana.xlsx]Prod_Volume_IG_sfuso!$K$62:$K$66</c:f>
              <c:numCache>
                <c:formatCode>General</c:formatCode>
                <c:ptCount val="5"/>
                <c:pt idx="0" formatCode="_-* #,##0_-;\-* #,##0_-;_-* &quot;-&quot;??_-;_-@_-">
                  <c:v>599.78700000000003</c:v>
                </c:pt>
                <c:pt idx="1">
                  <c:v>651.4</c:v>
                </c:pt>
                <c:pt idx="2" formatCode="_-* #,##0_-;\-* #,##0_-;_-* &quot;-&quot;??_-;_-@_-">
                  <c:v>682.67</c:v>
                </c:pt>
                <c:pt idx="3" formatCode="_-* #,##0_-;\-* #,##0_-;_-* &quot;-&quot;??_-;_-@_-">
                  <c:v>735.024</c:v>
                </c:pt>
                <c:pt idx="4" formatCode="_-* #,##0_-;\-* #,##0_-;_-* &quot;-&quot;??_-;_-@_-">
                  <c:v>689.74699999999996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43-41B2-B35C-1B59C7134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5352832"/>
        <c:axId val="1325353192"/>
      </c:barChart>
      <c:lineChart>
        <c:grouping val="standard"/>
        <c:varyColors val="0"/>
        <c:ser>
          <c:idx val="2"/>
          <c:order val="2"/>
          <c:tx>
            <c:strRef>
              <c:f>[vino_IG_Toscana.xlsx]Prod_Volume_IG_sfuso!$L$59</c:f>
              <c:strCache>
                <c:ptCount val="1"/>
                <c:pt idx="0">
                  <c:v>IG totale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[vino_IG_Toscana.xlsx]Prod_Volume_IG_sfuso!$H$62:$H$66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[vino_IG_Toscana.xlsx]Prod_Volume_IG_sfuso!$L$62:$L$66</c:f>
              <c:numCache>
                <c:formatCode>0%</c:formatCode>
                <c:ptCount val="5"/>
                <c:pt idx="0">
                  <c:v>0.81128570259782595</c:v>
                </c:pt>
                <c:pt idx="1">
                  <c:v>0.7484517650392758</c:v>
                </c:pt>
                <c:pt idx="2">
                  <c:v>0.95158729943122189</c:v>
                </c:pt>
                <c:pt idx="3">
                  <c:v>1.0026508687766296</c:v>
                </c:pt>
                <c:pt idx="4">
                  <c:v>0.81693270961762277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43-41B2-B35C-1B59C7134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625016"/>
        <c:axId val="1337622856"/>
      </c:lineChart>
      <c:catAx>
        <c:axId val="13253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5353192"/>
        <c:crosses val="autoZero"/>
        <c:auto val="1"/>
        <c:lblAlgn val="ctr"/>
        <c:lblOffset val="100"/>
        <c:noMultiLvlLbl val="0"/>
      </c:catAx>
      <c:valAx>
        <c:axId val="132535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25352832"/>
        <c:crosses val="autoZero"/>
        <c:crossBetween val="between"/>
      </c:valAx>
      <c:valAx>
        <c:axId val="133762285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37625016"/>
        <c:crosses val="max"/>
        <c:crossBetween val="between"/>
      </c:valAx>
      <c:catAx>
        <c:axId val="1337625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7622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Il </a:t>
            </a:r>
            <a:r>
              <a:rPr lang="it-IT" b="1" dirty="0"/>
              <a:t>valore</a:t>
            </a:r>
            <a:r>
              <a:rPr lang="it-IT" b="1" baseline="0" dirty="0"/>
              <a:t> dell’imbottigliato delle IG della Toscana </a:t>
            </a:r>
            <a:endParaRPr lang="it-IT" b="1" dirty="0"/>
          </a:p>
        </c:rich>
      </c:tx>
      <c:layout>
        <c:manualLayout>
          <c:xMode val="edge"/>
          <c:yMode val="edge"/>
          <c:x val="0.1156734470691163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[vino_IG_Toscana.xlsx]Prod_Volume_IG_sfuso!$I$70</c:f>
              <c:strCache>
                <c:ptCount val="1"/>
                <c:pt idx="0">
                  <c:v>Valore imbottigliato Dop 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cat>
            <c:strRef>
              <c:f>[vino_IG_Toscana.xlsx]Prod_Volume_IG_sfuso!$H$73:$H$77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[vino_IG_Toscana.xlsx]Prod_Volume_IG_sfuso!$I$73:$I$77</c:f>
              <c:numCache>
                <c:formatCode>_-* #,##0_-;\-* #,##0_-;_-* "-"??_-;_-@_-</c:formatCode>
                <c:ptCount val="5"/>
                <c:pt idx="0">
                  <c:v>845.99099570531928</c:v>
                </c:pt>
                <c:pt idx="1">
                  <c:v>821.06006912331009</c:v>
                </c:pt>
                <c:pt idx="2">
                  <c:v>998.68006002168795</c:v>
                </c:pt>
                <c:pt idx="3">
                  <c:v>1032.68076779854</c:v>
                </c:pt>
                <c:pt idx="4">
                  <c:v>991.37353708659839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7-4A83-B105-E3C60F80B48F}"/>
            </c:ext>
          </c:extLst>
        </c:ser>
        <c:ser>
          <c:idx val="1"/>
          <c:order val="1"/>
          <c:tx>
            <c:strRef>
              <c:f>[vino_IG_Toscana.xlsx]Prod_Volume_IG_sfuso!$J$70</c:f>
              <c:strCache>
                <c:ptCount val="1"/>
                <c:pt idx="0">
                  <c:v>Valore imbottigliato Igp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[vino_IG_Toscana.xlsx]Prod_Volume_IG_sfuso!$H$73:$H$77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[vino_IG_Toscana.xlsx]Prod_Volume_IG_sfuso!$J$73:$J$77</c:f>
              <c:numCache>
                <c:formatCode>_-* #,##0_-;\-* #,##0_-;_-* "-"??_-;_-@_-</c:formatCode>
                <c:ptCount val="5"/>
                <c:pt idx="0">
                  <c:v>192.41609204161404</c:v>
                </c:pt>
                <c:pt idx="1">
                  <c:v>179.24042888058491</c:v>
                </c:pt>
                <c:pt idx="2">
                  <c:v>184.36297818</c:v>
                </c:pt>
                <c:pt idx="3">
                  <c:v>223.60413634869937</c:v>
                </c:pt>
                <c:pt idx="4">
                  <c:v>219.13205362172539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7-4A83-B105-E3C60F80B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9904472"/>
        <c:axId val="2059906272"/>
      </c:barChart>
      <c:lineChart>
        <c:grouping val="standard"/>
        <c:varyColors val="0"/>
        <c:ser>
          <c:idx val="2"/>
          <c:order val="2"/>
          <c:tx>
            <c:strRef>
              <c:f>[vino_IG_Toscana.xlsx]Prod_Volume_IG_sfuso!$K$70</c:f>
              <c:strCache>
                <c:ptCount val="1"/>
                <c:pt idx="0">
                  <c:v>Totale IG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[vino_IG_Toscana.xlsx]Prod_Volume_IG_sfuso!$H$73:$H$77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2023*</c:v>
                </c:pt>
              </c:strCache>
            </c:strRef>
          </c:cat>
          <c:val>
            <c:numRef>
              <c:f>[vino_IG_Toscana.xlsx]Prod_Volume_IG_sfuso!$K$73:$K$77</c:f>
              <c:numCache>
                <c:formatCode>_-* #,##0_-;\-* #,##0_-;_-* "-"??_-;_-@_-</c:formatCode>
                <c:ptCount val="5"/>
                <c:pt idx="0">
                  <c:v>1038.4070877469333</c:v>
                </c:pt>
                <c:pt idx="1">
                  <c:v>1000.300498003895</c:v>
                </c:pt>
                <c:pt idx="2">
                  <c:v>1183.043038201688</c:v>
                </c:pt>
                <c:pt idx="3">
                  <c:v>1256.2849041472393</c:v>
                </c:pt>
                <c:pt idx="4">
                  <c:v>1210.5055907083238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27-4A83-B105-E3C60F80B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904472"/>
        <c:axId val="2059906272"/>
      </c:lineChart>
      <c:catAx>
        <c:axId val="205990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9906272"/>
        <c:crosses val="autoZero"/>
        <c:auto val="1"/>
        <c:lblAlgn val="ctr"/>
        <c:lblOffset val="100"/>
        <c:noMultiLvlLbl val="0"/>
      </c:catAx>
      <c:valAx>
        <c:axId val="205990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5990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"/>
          <c:y val="0.92187445319335082"/>
          <c:w val="0.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var 22/21</c:v>
                </c:pt>
              </c:strCache>
            </c:strRef>
          </c:tx>
          <c:spPr>
            <a:solidFill>
              <a:srgbClr val="993366">
                <a:alpha val="68000"/>
              </a:srgbClr>
            </a:solidFill>
            <a:ln w="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VINI FERMI</c:v>
                </c:pt>
                <c:pt idx="1">
                  <c:v>SPUMANTI</c:v>
                </c:pt>
                <c:pt idx="2">
                  <c:v>VINI DOC/DOCG</c:v>
                </c:pt>
                <c:pt idx="3">
                  <c:v>VINI IGT</c:v>
                </c:pt>
                <c:pt idx="4">
                  <c:v>VINI SENZA DENOMINAZIONE</c:v>
                </c:pt>
                <c:pt idx="5">
                  <c:v>VINI IGT TOSCANA</c:v>
                </c:pt>
                <c:pt idx="6">
                  <c:v>VINI DOC/DOCG TOSCANA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-6.4602501595931699E-2</c:v>
                </c:pt>
                <c:pt idx="1">
                  <c:v>-2.8781292352657101E-2</c:v>
                </c:pt>
                <c:pt idx="2">
                  <c:v>-7.8916613733875096E-2</c:v>
                </c:pt>
                <c:pt idx="3">
                  <c:v>-6.8285871260366199E-2</c:v>
                </c:pt>
                <c:pt idx="4">
                  <c:v>-4.6673496799359303E-2</c:v>
                </c:pt>
                <c:pt idx="5">
                  <c:v>-2.2420701252484E-2</c:v>
                </c:pt>
                <c:pt idx="6">
                  <c:v>-0.10281513072484499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2-4FA3-9694-660616DC7E3B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Var 23/22</c:v>
                </c:pt>
              </c:strCache>
            </c:strRef>
          </c:tx>
          <c:spPr>
            <a:solidFill>
              <a:srgbClr val="660033"/>
            </a:solidFill>
            <a:ln w="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1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7"/>
                <c:pt idx="0">
                  <c:v>VINI FERMI</c:v>
                </c:pt>
                <c:pt idx="1">
                  <c:v>SPUMANTI</c:v>
                </c:pt>
                <c:pt idx="2">
                  <c:v>VINI DOC/DOCG</c:v>
                </c:pt>
                <c:pt idx="3">
                  <c:v>VINI IGT</c:v>
                </c:pt>
                <c:pt idx="4">
                  <c:v>VINI SENZA DENOMINAZIONE</c:v>
                </c:pt>
                <c:pt idx="5">
                  <c:v>VINI IGT TOSCANA</c:v>
                </c:pt>
                <c:pt idx="6">
                  <c:v>VINI DOC/DOCG TOSCANA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0">
                  <c:v>-3.6034819720410699E-2</c:v>
                </c:pt>
                <c:pt idx="1">
                  <c:v>3.0491056984988199E-3</c:v>
                </c:pt>
                <c:pt idx="2">
                  <c:v>-3.4311607977568097E-2</c:v>
                </c:pt>
                <c:pt idx="3">
                  <c:v>-3.2729929915487802E-2</c:v>
                </c:pt>
                <c:pt idx="4">
                  <c:v>-4.02249405857701E-2</c:v>
                </c:pt>
                <c:pt idx="5">
                  <c:v>-7.30682273226159E-4</c:v>
                </c:pt>
                <c:pt idx="6">
                  <c:v>-5.8019385376024898E-2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F2-4FA3-9694-660616DC7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800363"/>
        <c:axId val="55620416"/>
      </c:barChart>
      <c:catAx>
        <c:axId val="84800363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200" b="1" strike="noStrike" spc="-1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55620416"/>
        <c:crosses val="autoZero"/>
        <c:auto val="1"/>
        <c:lblAlgn val="ctr"/>
        <c:lblOffset val="100"/>
        <c:noMultiLvlLbl val="0"/>
      </c:catAx>
      <c:valAx>
        <c:axId val="55620416"/>
        <c:scaling>
          <c:orientation val="minMax"/>
        </c:scaling>
        <c:delete val="1"/>
        <c:axPos val="t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crossAx val="84800363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100" b="1" strike="noStrike" spc="-1">
              <a:solidFill>
                <a:srgbClr val="595959"/>
              </a:solidFill>
              <a:latin typeface="Calibri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9360"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993366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2-4C55-89DA-CDAC637408BF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2-4C55-89DA-CDAC637408BF}"/>
              </c:ext>
            </c:extLst>
          </c:dPt>
          <c:dLbls>
            <c:dLbl>
              <c:idx val="0"/>
              <c:layout>
                <c:manualLayout>
                  <c:x val="8.8818802826558102E-2"/>
                  <c:y val="-1.07319295671180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6E90CB-157A-4A7A-BF5F-C0AEF751B299}" type="CATEGORYNAME">
                      <a:rPr lang="it-IT"/>
                      <a:pPr>
                        <a:defRPr sz="1000" b="1"/>
                      </a:pPr>
                      <a:t>[NOME CATEGORIA]</a:t>
                    </a:fld>
                    <a:r>
                      <a:rPr lang="it-IT" baseline="0" dirty="0"/>
                      <a:t>
89%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39963876918634"/>
                      <c:h val="0.305189431972624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62-4C55-89DA-CDAC637408BF}"/>
                </c:ext>
              </c:extLst>
            </c:dLbl>
            <c:dLbl>
              <c:idx val="1"/>
              <c:layout>
                <c:manualLayout>
                  <c:x val="-1.2935787409337367E-2"/>
                  <c:y val="0.13439661144393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9C36B6-1498-464C-9507-33EB4295581C}" type="CATEGORYNAME">
                      <a:rPr lang="it-IT"/>
                      <a:pPr>
                        <a:defRPr sz="1000" b="1"/>
                      </a:pPr>
                      <a:t>[NOME CATEGORIA]</a:t>
                    </a:fld>
                    <a:r>
                      <a:rPr lang="it-IT" baseline="0" dirty="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313357182789117"/>
                      <c:h val="0.30666732816213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62-4C55-89DA-CDAC637408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'Market Track'!$N$4:$N$5</c:f>
              <c:strCache>
                <c:ptCount val="2"/>
                <c:pt idx="0">
                  <c:v>Altri VINI DOC/DOCG tot Italia</c:v>
                </c:pt>
                <c:pt idx="1">
                  <c:v>VINI DOC/DOCG TOSCANA</c:v>
                </c:pt>
              </c:strCache>
            </c:strRef>
          </c:cat>
          <c:val>
            <c:numRef>
              <c:f>'Market Track'!$O$4:$O$5</c:f>
              <c:numCache>
                <c:formatCode>#,##0.00</c:formatCode>
                <c:ptCount val="2"/>
                <c:pt idx="0">
                  <c:v>209493099.59999999</c:v>
                </c:pt>
                <c:pt idx="1">
                  <c:v>27630523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62-4C55-89DA-CDAC63740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33888888888889"/>
          <c:w val="1"/>
          <c:h val="0.74033333333333295"/>
        </c:manualLayout>
      </c:layout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8080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DAF7-475B-A7B5-0CB90EBCB5E5}"/>
              </c:ext>
            </c:extLst>
          </c:dPt>
          <c:dPt>
            <c:idx val="1"/>
            <c:bubble3D val="0"/>
            <c:spPr>
              <a:solidFill>
                <a:srgbClr val="6C3645">
                  <a:alpha val="83000"/>
                </a:srgbClr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DAF7-475B-A7B5-0CB90EBCB5E5}"/>
              </c:ext>
            </c:extLst>
          </c:dPt>
          <c:dPt>
            <c:idx val="2"/>
            <c:bubble3D val="0"/>
            <c:spPr>
              <a:solidFill>
                <a:srgbClr val="993366">
                  <a:alpha val="59000"/>
                </a:srgbClr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DAF7-475B-A7B5-0CB90EBCB5E5}"/>
              </c:ext>
            </c:extLst>
          </c:dPt>
          <c:dPt>
            <c:idx val="3"/>
            <c:bubble3D val="0"/>
            <c:spPr>
              <a:solidFill>
                <a:srgbClr val="BFBFBF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DAF7-475B-A7B5-0CB90EBCB5E5}"/>
              </c:ext>
            </c:extLst>
          </c:dPt>
          <c:dLbls>
            <c:dLbl>
              <c:idx val="0"/>
              <c:layout>
                <c:manualLayout>
                  <c:x val="0.14862981885740817"/>
                  <c:y val="-0.11521340665095575"/>
                </c:manualLayout>
              </c:layout>
              <c:spPr/>
              <c:txPr>
                <a:bodyPr wrap="square"/>
                <a:lstStyle/>
                <a:p>
                  <a:pPr>
                    <a:defRPr sz="900" b="1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4667905248490479"/>
                      <c:h val="0.18829557145890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F7-475B-A7B5-0CB90EBCB5E5}"/>
                </c:ext>
              </c:extLst>
            </c:dLbl>
            <c:dLbl>
              <c:idx val="1"/>
              <c:layout>
                <c:manualLayout>
                  <c:x val="0.13934045517882024"/>
                  <c:y val="6.2843676355066769E-2"/>
                </c:manualLayout>
              </c:layout>
              <c:spPr/>
              <c:txPr>
                <a:bodyPr wrap="square"/>
                <a:lstStyle/>
                <a:p>
                  <a:pPr>
                    <a:defRPr sz="900" b="1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4544802893600215"/>
                      <c:h val="0.24582351400890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AF7-475B-A7B5-0CB90EBCB5E5}"/>
                </c:ext>
              </c:extLst>
            </c:dLbl>
            <c:dLbl>
              <c:idx val="2"/>
              <c:layout>
                <c:manualLayout>
                  <c:x val="-0.14398513701811425"/>
                  <c:y val="9.95024875621890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strike="noStrike" spc="-1">
                        <a:solidFill>
                          <a:srgbClr val="404040"/>
                        </a:solidFill>
                        <a:latin typeface="Calibri"/>
                      </a:rPr>
                      <a:t>VINI IGT
23%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AF7-475B-A7B5-0CB90EBCB5E5}"/>
                </c:ext>
              </c:extLst>
            </c:dLbl>
            <c:dLbl>
              <c:idx val="3"/>
              <c:layout>
                <c:manualLayout>
                  <c:x val="-9.2237175347725547E-2"/>
                  <c:y val="-4.7132722797874629E-2"/>
                </c:manualLayout>
              </c:layout>
              <c:spPr/>
              <c:txPr>
                <a:bodyPr wrap="square"/>
                <a:lstStyle/>
                <a:p>
                  <a:pPr>
                    <a:defRPr sz="900" b="1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3655485069907658"/>
                      <c:h val="0.30335193785582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AF7-475B-A7B5-0CB90EBCB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900" b="1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SPUMANTI</c:v>
                </c:pt>
                <c:pt idx="1">
                  <c:v>VINI DOC/DOCG</c:v>
                </c:pt>
                <c:pt idx="2">
                  <c:v>VINI IGT</c:v>
                </c:pt>
                <c:pt idx="3">
                  <c:v>VINI SENZA DENOMINAZIONE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104427246.90000001</c:v>
                </c:pt>
                <c:pt idx="1">
                  <c:v>240204081.90000001</c:v>
                </c:pt>
                <c:pt idx="2">
                  <c:v>172617166.90000001</c:v>
                </c:pt>
                <c:pt idx="3">
                  <c:v>233275370.40000001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F7-475B-A7B5-0CB90EBCB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2023/2019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PRE-FAMILY</c:v>
                </c:pt>
                <c:pt idx="1">
                  <c:v>NEW-FAMILIES</c:v>
                </c:pt>
                <c:pt idx="2">
                  <c:v>ESTABILISHED-FAMILIES</c:v>
                </c:pt>
                <c:pt idx="3">
                  <c:v>POST FAMILIES</c:v>
                </c:pt>
                <c:pt idx="4">
                  <c:v>OLDER COUPLES</c:v>
                </c:pt>
                <c:pt idx="5">
                  <c:v>OLDER SINGLES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0.109663409337676</c:v>
                </c:pt>
                <c:pt idx="1">
                  <c:v>-0.405797101449275</c:v>
                </c:pt>
                <c:pt idx="2">
                  <c:v>-0.10809141445336599</c:v>
                </c:pt>
                <c:pt idx="3">
                  <c:v>-0.20757465404224301</c:v>
                </c:pt>
                <c:pt idx="4">
                  <c:v>-4.0181305892441503E-2</c:v>
                </c:pt>
                <c:pt idx="5">
                  <c:v>9.3535075653370006E-2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8-4DEA-8F49-1760DC7D2751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2023/2022</c:v>
                </c:pt>
              </c:strCache>
            </c:strRef>
          </c:tx>
          <c:spPr>
            <a:solidFill>
              <a:srgbClr val="660033"/>
            </a:solidFill>
            <a:ln w="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PRE-FAMILY</c:v>
                </c:pt>
                <c:pt idx="1">
                  <c:v>NEW-FAMILIES</c:v>
                </c:pt>
                <c:pt idx="2">
                  <c:v>ESTABILISHED-FAMILIES</c:v>
                </c:pt>
                <c:pt idx="3">
                  <c:v>POST FAMILIES</c:v>
                </c:pt>
                <c:pt idx="4">
                  <c:v>OLDER COUPLES</c:v>
                </c:pt>
                <c:pt idx="5">
                  <c:v>OLDER SINGLES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3.2323232323232302E-2</c:v>
                </c:pt>
                <c:pt idx="1">
                  <c:v>6.1488673139158602E-2</c:v>
                </c:pt>
                <c:pt idx="2">
                  <c:v>-0.169637722829212</c:v>
                </c:pt>
                <c:pt idx="3">
                  <c:v>-0.13878627968337701</c:v>
                </c:pt>
                <c:pt idx="4">
                  <c:v>-2.4162411259185501E-2</c:v>
                </c:pt>
                <c:pt idx="5">
                  <c:v>-2.5564699702328799E-2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38-4DEA-8F49-1760DC7D2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998962"/>
        <c:axId val="45045327"/>
      </c:barChart>
      <c:catAx>
        <c:axId val="4799896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1000" b="1" strike="noStrike" spc="-1">
                <a:solidFill>
                  <a:srgbClr val="595959"/>
                </a:solidFill>
                <a:latin typeface="Calibri"/>
              </a:defRPr>
            </a:pPr>
            <a:endParaRPr lang="it-IT"/>
          </a:p>
        </c:txPr>
        <c:crossAx val="45045327"/>
        <c:crosses val="autoZero"/>
        <c:auto val="1"/>
        <c:lblAlgn val="ctr"/>
        <c:lblOffset val="100"/>
        <c:noMultiLvlLbl val="0"/>
      </c:catAx>
      <c:valAx>
        <c:axId val="45045327"/>
        <c:scaling>
          <c:orientation val="minMax"/>
        </c:scaling>
        <c:delete val="1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crossAx val="47998962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sz="1200" b="1" strike="noStrike" spc="-1">
              <a:solidFill>
                <a:srgbClr val="595959"/>
              </a:solidFill>
              <a:latin typeface="Calibri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9360"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6.5187499999999995E-2"/>
          <c:y val="0.25933333333333303"/>
          <c:w val="0.86962499999999998"/>
          <c:h val="0.73166666666666702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rgbClr val="9BBB59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8080"/>
              </a:solidFill>
              <a:ln w="2556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8F99-4ED3-93BA-90FE47C05336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2556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8F99-4ED3-93BA-90FE47C05336}"/>
              </c:ext>
            </c:extLst>
          </c:dPt>
          <c:dPt>
            <c:idx val="2"/>
            <c:bubble3D val="0"/>
            <c:spPr>
              <a:solidFill>
                <a:srgbClr val="BFBFBF"/>
              </a:solidFill>
              <a:ln w="2556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8F99-4ED3-93BA-90FE47C05336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56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7-8F99-4ED3-93BA-90FE47C05336}"/>
              </c:ext>
            </c:extLst>
          </c:dPt>
          <c:dPt>
            <c:idx val="4"/>
            <c:bubble3D val="0"/>
            <c:spPr>
              <a:solidFill>
                <a:srgbClr val="5F2F4F"/>
              </a:solidFill>
              <a:ln w="2556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9-8F99-4ED3-93BA-90FE47C05336}"/>
              </c:ext>
            </c:extLst>
          </c:dPt>
          <c:dPt>
            <c:idx val="5"/>
            <c:bubble3D val="0"/>
            <c:spPr>
              <a:solidFill>
                <a:srgbClr val="C38798"/>
              </a:solidFill>
              <a:ln w="2556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B-8F99-4ED3-93BA-90FE47C05336}"/>
              </c:ext>
            </c:extLst>
          </c:dPt>
          <c:dLbls>
            <c:dLbl>
              <c:idx val="0"/>
              <c:layout>
                <c:manualLayout>
                  <c:x val="-0.10969132513681092"/>
                  <c:y val="4.114188314545958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7932682929669647"/>
                      <c:h val="0.24537006227633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99-4ED3-93BA-90FE47C0533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99-4ED3-93BA-90FE47C0533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99-4ED3-93BA-90FE47C05336}"/>
                </c:ext>
              </c:extLst>
            </c:dLbl>
            <c:dLbl>
              <c:idx val="3"/>
              <c:layout>
                <c:manualLayout>
                  <c:x val="2.5768678725628057E-2"/>
                  <c:y val="4.253671427375398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99-4ED3-93BA-90FE47C05336}"/>
                </c:ext>
              </c:extLst>
            </c:dLbl>
            <c:dLbl>
              <c:idx val="4"/>
              <c:layout>
                <c:manualLayout>
                  <c:x val="-0.21198772947788172"/>
                  <c:y val="-2.04476122294483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99-4ED3-93BA-90FE47C05336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99-4ED3-93BA-90FE47C05336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6"/>
                <c:pt idx="0">
                  <c:v>PRE-FAMILY</c:v>
                </c:pt>
                <c:pt idx="1">
                  <c:v>NEW-FAMILIES</c:v>
                </c:pt>
                <c:pt idx="2">
                  <c:v>ESTABILISHED-FAMILIES</c:v>
                </c:pt>
                <c:pt idx="3">
                  <c:v>POST FAMILIES</c:v>
                </c:pt>
                <c:pt idx="4">
                  <c:v>OLDER COUPLES</c:v>
                </c:pt>
                <c:pt idx="5">
                  <c:v>OLDER SINGLES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1022</c:v>
                </c:pt>
                <c:pt idx="1">
                  <c:v>656</c:v>
                </c:pt>
                <c:pt idx="2">
                  <c:v>1444</c:v>
                </c:pt>
                <c:pt idx="3">
                  <c:v>3264</c:v>
                </c:pt>
                <c:pt idx="4">
                  <c:v>7835</c:v>
                </c:pt>
                <c:pt idx="5">
                  <c:v>5565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F99-4ED3-93BA-90FE47C05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1"/>
  </c:chart>
  <c:spPr>
    <a:solidFill>
      <a:srgbClr val="FFFFFF"/>
    </a:solidFill>
    <a:ln w="9360">
      <a:noFill/>
    </a:ln>
  </c:spPr>
  <c:txPr>
    <a:bodyPr/>
    <a:lstStyle/>
    <a:p>
      <a:pPr>
        <a:defRPr sz="1200" b="1">
          <a:solidFill>
            <a:schemeClr val="bg1">
              <a:lumMod val="50000"/>
            </a:schemeClr>
          </a:solidFill>
        </a:defRPr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>
              <a:defRPr/>
            </a:pPr>
            <a:r>
              <a:rPr lang="it-IT"/>
              <a:t>Export Dop ferme in bottiglia della Toscana vs Dop ferme in bottiglia italiane: il confronto 2023*/2022</a:t>
            </a:r>
          </a:p>
        </c:rich>
      </c:tx>
      <c:layout>
        <c:manualLayout>
          <c:xMode val="edge"/>
          <c:yMode val="edge"/>
          <c:x val="0.135375"/>
          <c:y val="0"/>
        </c:manualLayout>
      </c:layout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9364625401732506E-2"/>
          <c:y val="0.17631706172095599"/>
          <c:w val="0.92702343397400067"/>
          <c:h val="0.55905991559407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Mondo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 w="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4"/>
                <c:lvl>
                  <c:pt idx="0">
                    <c:v>Italia Dop</c:v>
                  </c:pt>
                  <c:pt idx="1">
                    <c:v>Toscana Dop</c:v>
                  </c:pt>
                  <c:pt idx="2">
                    <c:v>Italia Dop</c:v>
                  </c:pt>
                  <c:pt idx="3">
                    <c:v>Toscana Dop</c:v>
                  </c:pt>
                </c:lvl>
                <c:lvl>
                  <c:pt idx="0">
                    <c:v>Volume</c:v>
                  </c:pt>
                  <c:pt idx="2">
                    <c:v>Valore</c:v>
                  </c:pt>
                </c:lvl>
              </c:multiLvlStrCache>
            </c:multiLvlStrRef>
          </c:cat>
          <c:val>
            <c:numRef>
              <c:f>0</c:f>
              <c:numCache>
                <c:formatCode>General</c:formatCode>
                <c:ptCount val="4"/>
                <c:pt idx="0">
                  <c:v>-4.1757666648875001E-2</c:v>
                </c:pt>
                <c:pt idx="1">
                  <c:v>-0.12584224900035099</c:v>
                </c:pt>
                <c:pt idx="2">
                  <c:v>-3.2604050760828597E-2</c:v>
                </c:pt>
                <c:pt idx="3">
                  <c:v>-5.54072902005232E-2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E-4B6A-B28C-17FB00EA28DE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rgbClr val="BFBFBF"/>
            </a:solidFill>
            <a:ln w="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4"/>
                <c:lvl>
                  <c:pt idx="0">
                    <c:v>Italia Dop</c:v>
                  </c:pt>
                  <c:pt idx="1">
                    <c:v>Toscana Dop</c:v>
                  </c:pt>
                  <c:pt idx="2">
                    <c:v>Italia Dop</c:v>
                  </c:pt>
                  <c:pt idx="3">
                    <c:v>Toscana Dop</c:v>
                  </c:pt>
                </c:lvl>
                <c:lvl>
                  <c:pt idx="0">
                    <c:v>Volume</c:v>
                  </c:pt>
                  <c:pt idx="2">
                    <c:v>Valore</c:v>
                  </c:pt>
                </c:lvl>
              </c:multiLvlStrCache>
            </c:multiLvlStrRef>
          </c:cat>
          <c:val>
            <c:numRef>
              <c:f>1</c:f>
              <c:numCache>
                <c:formatCode>General</c:formatCode>
                <c:ptCount val="4"/>
                <c:pt idx="0">
                  <c:v>2.7555687540651099E-2</c:v>
                </c:pt>
                <c:pt idx="1">
                  <c:v>-6.8077911234286304E-2</c:v>
                </c:pt>
                <c:pt idx="2">
                  <c:v>1.9959042908536499E-2</c:v>
                </c:pt>
                <c:pt idx="3">
                  <c:v>-5.1354293653764399E-2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E-4B6A-B28C-17FB00EA28DE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EXTRA-UE</c:v>
                </c:pt>
              </c:strCache>
            </c:strRef>
          </c:tx>
          <c:spPr>
            <a:solidFill>
              <a:srgbClr val="993366"/>
            </a:solidFill>
            <a:ln w="0"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4"/>
                <c:lvl>
                  <c:pt idx="0">
                    <c:v>Italia Dop</c:v>
                  </c:pt>
                  <c:pt idx="1">
                    <c:v>Toscana Dop</c:v>
                  </c:pt>
                  <c:pt idx="2">
                    <c:v>Italia Dop</c:v>
                  </c:pt>
                  <c:pt idx="3">
                    <c:v>Toscana Dop</c:v>
                  </c:pt>
                </c:lvl>
                <c:lvl>
                  <c:pt idx="0">
                    <c:v>Volume</c:v>
                  </c:pt>
                  <c:pt idx="2">
                    <c:v>Valore</c:v>
                  </c:pt>
                </c:lvl>
              </c:multiLvlStrCache>
            </c:multiLvlStrRef>
          </c:cat>
          <c:val>
            <c:numRef>
              <c:f>2</c:f>
              <c:numCache>
                <c:formatCode>General</c:formatCode>
                <c:ptCount val="4"/>
                <c:pt idx="0">
                  <c:v>-8.1943280148102801E-2</c:v>
                </c:pt>
                <c:pt idx="1">
                  <c:v>-0.153232322163875</c:v>
                </c:pt>
                <c:pt idx="2">
                  <c:v>-5.8057440015741903E-2</c:v>
                </c:pt>
                <c:pt idx="3">
                  <c:v>-5.6998003239698801E-2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E-4B6A-B28C-17FB00EA2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75013"/>
        <c:axId val="78120686"/>
      </c:barChart>
      <c:catAx>
        <c:axId val="4447501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9360">
            <a:solidFill>
              <a:srgbClr val="D9D9D9"/>
            </a:solidFill>
            <a:round/>
          </a:ln>
        </c:spPr>
        <c:crossAx val="78120686"/>
        <c:crosses val="autoZero"/>
        <c:auto val="1"/>
        <c:lblAlgn val="ctr"/>
        <c:lblOffset val="100"/>
        <c:noMultiLvlLbl val="0"/>
      </c:catAx>
      <c:valAx>
        <c:axId val="78120686"/>
        <c:scaling>
          <c:orientation val="minMax"/>
          <c:max val="5.000000000000001E-2"/>
          <c:min val="-0.2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 w="9360">
            <a:noFill/>
          </a:ln>
        </c:spPr>
        <c:crossAx val="44475013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</c:legend>
    <c:plotVisOnly val="1"/>
    <c:dispBlanksAs val="gap"/>
    <c:showDLblsOverMax val="1"/>
  </c:chart>
  <c:spPr>
    <a:solidFill>
      <a:srgbClr val="FFFFFF"/>
    </a:solidFill>
    <a:ln w="9360">
      <a:noFill/>
    </a:ln>
  </c:spPr>
  <c:txPr>
    <a:bodyPr/>
    <a:lstStyle/>
    <a:p>
      <a:pPr>
        <a:defRPr sz="1400"/>
      </a:pPr>
      <a:endParaRPr lang="it-IT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0.77209</cdr:x>
      <cdr:y>0.2339</cdr:y>
    </cdr:from>
    <cdr:to>
      <cdr:x>0.87209</cdr:x>
      <cdr:y>0.33374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ADD2523C-2816-E87E-94CB-F92B2DFA9D02}"/>
            </a:ext>
          </a:extLst>
        </cdr:cNvPr>
        <cdr:cNvSpPr txBox="1"/>
      </cdr:nvSpPr>
      <cdr:spPr>
        <a:xfrm xmlns:a="http://schemas.openxmlformats.org/drawingml/2006/main">
          <a:off x="4118324" y="892579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800" dirty="0">
              <a:solidFill>
                <a:schemeClr val="tx1">
                  <a:lumMod val="65000"/>
                  <a:lumOff val="35000"/>
                </a:schemeClr>
              </a:solidFill>
            </a:rPr>
            <a:t>-8%</a:t>
          </a:r>
        </a:p>
      </cdr:txBody>
    </cdr:sp>
  </cdr:relSizeAnchor>
  <cdr:relSizeAnchor xmlns:cdr="http://schemas.openxmlformats.org/drawingml/2006/chartDrawing">
    <cdr:from>
      <cdr:x>0.81394</cdr:x>
      <cdr:y>0.45008</cdr:y>
    </cdr:from>
    <cdr:to>
      <cdr:x>0.91394</cdr:x>
      <cdr:y>0.54992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E44FC9DF-453E-5596-6CC8-77A3A091DA07}"/>
            </a:ext>
          </a:extLst>
        </cdr:cNvPr>
        <cdr:cNvSpPr txBox="1"/>
      </cdr:nvSpPr>
      <cdr:spPr>
        <a:xfrm xmlns:a="http://schemas.openxmlformats.org/drawingml/2006/main">
          <a:off x="4341557" y="1717565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dirty="0">
              <a:solidFill>
                <a:schemeClr val="tx1">
                  <a:lumMod val="65000"/>
                  <a:lumOff val="35000"/>
                </a:schemeClr>
              </a:solidFill>
            </a:rPr>
            <a:t>-6%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5.99401E-5</cdr:x>
      <cdr:y>0.64409</cdr:y>
    </cdr:from>
    <cdr:to>
      <cdr:x>1</cdr:x>
      <cdr:y>0.8902</cdr:y>
    </cdr:to>
    <cdr:sp macro="" textlink="">
      <cdr:nvSpPr>
        <cdr:cNvPr id="49" name="Rettangolo 1"/>
        <cdr:cNvSpPr/>
      </cdr:nvSpPr>
      <cdr:spPr>
        <a:xfrm xmlns:a="http://schemas.openxmlformats.org/drawingml/2006/main">
          <a:off x="455" y="2609489"/>
          <a:ext cx="7590459" cy="997102"/>
        </a:xfrm>
        <a:prstGeom xmlns:a="http://schemas.openxmlformats.org/drawingml/2006/main" prst="rect">
          <a:avLst/>
        </a:prstGeom>
        <a:solidFill xmlns:a="http://schemas.openxmlformats.org/drawingml/2006/main">
          <a:srgbClr val="993366">
            <a:alpha val="19000"/>
          </a:srgbClr>
        </a:solidFill>
        <a:ln xmlns:a="http://schemas.openxmlformats.org/drawingml/2006/main" w="2556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0.02227</cdr:x>
      <cdr:y>0.62016</cdr:y>
    </cdr:from>
    <cdr:to>
      <cdr:x>0.98942</cdr:x>
      <cdr:y>0.9072</cdr:y>
    </cdr:to>
    <cdr:sp macro="" textlink="">
      <cdr:nvSpPr>
        <cdr:cNvPr id="73" name="Rettangolo 1"/>
        <cdr:cNvSpPr/>
      </cdr:nvSpPr>
      <cdr:spPr>
        <a:xfrm xmlns:a="http://schemas.openxmlformats.org/drawingml/2006/main">
          <a:off x="116878" y="2533747"/>
          <a:ext cx="5076315" cy="1172744"/>
        </a:xfrm>
        <a:prstGeom xmlns:a="http://schemas.openxmlformats.org/drawingml/2006/main" prst="rect">
          <a:avLst/>
        </a:prstGeom>
        <a:solidFill xmlns:a="http://schemas.openxmlformats.org/drawingml/2006/main">
          <a:srgbClr val="993366">
            <a:alpha val="27000"/>
          </a:srgbClr>
        </a:solidFill>
        <a:ln xmlns:a="http://schemas.openxmlformats.org/drawingml/2006/main" w="2556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20"/>
          </a:xfrm>
          <a:prstGeom prst="rect">
            <a:avLst/>
          </a:prstGeom>
        </p:spPr>
        <p:txBody>
          <a:bodyPr vert="horz" lIns="79397" tIns="39699" rIns="79397" bIns="39699" rtlCol="0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413" y="1"/>
            <a:ext cx="2889938" cy="495920"/>
          </a:xfrm>
          <a:prstGeom prst="rect">
            <a:avLst/>
          </a:prstGeom>
        </p:spPr>
        <p:txBody>
          <a:bodyPr vert="horz" lIns="79397" tIns="39699" rIns="79397" bIns="39699" rtlCol="0"/>
          <a:lstStyle>
            <a:lvl1pPr algn="r">
              <a:defRPr sz="1000"/>
            </a:lvl1pPr>
          </a:lstStyle>
          <a:p>
            <a:fld id="{B2267CCF-6741-D247-A1D6-CAE45310F009}" type="datetimeFigureOut">
              <a:rPr lang="it-IT" smtClean="0"/>
              <a:t>13/02/2024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397" tIns="39699" rIns="79397" bIns="3969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51222"/>
            <a:ext cx="5335270" cy="3887360"/>
          </a:xfrm>
          <a:prstGeom prst="rect">
            <a:avLst/>
          </a:prstGeom>
        </p:spPr>
        <p:txBody>
          <a:bodyPr vert="horz" lIns="79397" tIns="39699" rIns="79397" bIns="3969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6746"/>
            <a:ext cx="2889938" cy="495918"/>
          </a:xfrm>
          <a:prstGeom prst="rect">
            <a:avLst/>
          </a:prstGeom>
        </p:spPr>
        <p:txBody>
          <a:bodyPr vert="horz" lIns="79397" tIns="39699" rIns="79397" bIns="39699" rtlCol="0" anchor="b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413" y="9376746"/>
            <a:ext cx="2889938" cy="495918"/>
          </a:xfrm>
          <a:prstGeom prst="rect">
            <a:avLst/>
          </a:prstGeom>
        </p:spPr>
        <p:txBody>
          <a:bodyPr vert="horz" lIns="79397" tIns="39699" rIns="79397" bIns="39699" rtlCol="0" anchor="b"/>
          <a:lstStyle>
            <a:lvl1pPr algn="r">
              <a:defRPr sz="1000"/>
            </a:lvl1pPr>
          </a:lstStyle>
          <a:p>
            <a:fld id="{C381C0F9-EBEC-9B4E-8A2F-AD7CD531A3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7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513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1C0F9-EBEC-9B4E-8A2F-AD7CD531A321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359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8C7EB-63C2-FB6B-8CCD-D1C52D2D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B783B6-8CDB-5DC6-E1AA-10AE9FCA8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AD19AA-7E0D-BA6D-1F44-FF8B25CC5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DD3AF8-2E39-1264-B33C-C5DC1B191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1C0F9-EBEC-9B4E-8A2F-AD7CD531A321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40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09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55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8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2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03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4FFA5-5E71-7BE8-A8A5-126362B10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56D47BA-C1E3-D924-5263-92C352FF9F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EEDF07D-D1E0-4D9B-675E-293A58950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3E4DA6-3D94-C9A2-A2E0-63DFD304C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05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1C0F9-EBEC-9B4E-8A2F-AD7CD531A321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41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1C0F9-EBEC-9B4E-8A2F-AD7CD531A321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75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C87D-6146-CA26-F59D-E6FAF63F5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70BC52-A53C-2DC6-F0DE-5DAE34162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F1F8499-158A-97B8-06C0-CBADAAB41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1DCF7-35A8-746E-E360-261468620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1C0F9-EBEC-9B4E-8A2F-AD7CD531A321}" type="slidenum">
              <a:rPr kumimoji="0" lang="it-IT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75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NIZ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EEB333FC-8480-41A7-B93A-0922BC188F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it-IT"/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B5D4338D-456F-4A2D-B0DC-28784B423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2004" y="6070663"/>
            <a:ext cx="2399996" cy="236924"/>
          </a:xfrm>
          <a:prstGeom prst="rect">
            <a:avLst/>
          </a:prstGeom>
          <a:solidFill>
            <a:srgbClr val="FBBC4A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kern="1200" dirty="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lvl="0" algn="l" defTabSz="914400" rtl="0" eaLnBrk="1" latinLnBrk="0" hangingPunct="1"/>
            <a:r>
              <a:rPr lang="it-IT" dirty="0"/>
              <a:t>Roma, xx </a:t>
            </a:r>
            <a:r>
              <a:rPr lang="it-IT" dirty="0" err="1"/>
              <a:t>xxxxxx</a:t>
            </a:r>
            <a:r>
              <a:rPr lang="it-IT" dirty="0"/>
              <a:t> 202x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400" y="2016868"/>
            <a:ext cx="6421800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8341524-0B08-49B5-854B-5F70A1FAE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5468" y="3192076"/>
            <a:ext cx="6422292" cy="2409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lang="it-IT" sz="1600" kern="1200" spc="-15" dirty="0" smtClean="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marR="5080" lvl="0" algn="l" defTabSz="914400" rtl="0" eaLnBrk="1" latinLnBrk="0" hangingPunct="1">
              <a:lnSpc>
                <a:spcPct val="104200"/>
              </a:lnSpc>
              <a:spcBef>
                <a:spcPts val="20"/>
              </a:spcBef>
            </a:pPr>
            <a:r>
              <a:rPr lang="it-IT" dirty="0"/>
              <a:t>Fare clic per modificare il testo</a:t>
            </a: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647B90BE-38DA-42EE-AFE1-E3089D5896CA}"/>
              </a:ext>
            </a:extLst>
          </p:cNvPr>
          <p:cNvSpPr txBox="1"/>
          <p:nvPr userDrawn="1"/>
        </p:nvSpPr>
        <p:spPr>
          <a:xfrm>
            <a:off x="5465400" y="454663"/>
            <a:ext cx="48215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Istituto</a:t>
            </a:r>
            <a:r>
              <a:rPr sz="1400" spc="-15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di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1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Servizi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2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per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6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il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Mercato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1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Agricolo</a:t>
            </a:r>
            <a:r>
              <a:rPr sz="1400" spc="-15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2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Alimentare</a:t>
            </a:r>
            <a:endParaRPr sz="1400" dirty="0">
              <a:latin typeface="Arial Nova" panose="020B0504020202020204" pitchFamily="34" charset="0"/>
              <a:cs typeface="Bahnschrift Light" panose="020F030202020403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1CBEEC1-42F5-4D8E-86A5-02F4E2EB0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62" y="4825092"/>
            <a:ext cx="1992388" cy="1222914"/>
          </a:xfrm>
          <a:prstGeom prst="rect">
            <a:avLst/>
          </a:prstGeom>
        </p:spPr>
      </p:pic>
      <p:pic>
        <p:nvPicPr>
          <p:cNvPr id="38" name="Immagine 3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2F9E672-242A-4E58-A566-1716E2FF2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347AED4F-9F76-4BFF-82B5-1742CA4D40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50" y="6127245"/>
            <a:ext cx="3168650" cy="197490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it-IT" sz="1200" kern="1200" spc="-5" dirty="0" smtClean="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Direzione </a:t>
            </a:r>
            <a:r>
              <a:rPr lang="it-IT" dirty="0" err="1"/>
              <a:t>Xxxx</a:t>
            </a:r>
            <a:r>
              <a:rPr lang="it-IT" dirty="0"/>
              <a:t> </a:t>
            </a:r>
            <a:r>
              <a:rPr lang="it-IT" dirty="0" err="1"/>
              <a:t>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84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C95A9F-A705-4BC0-B26E-06850927F1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073587"/>
            <a:ext cx="2340000" cy="234000"/>
          </a:xfrm>
          <a:solidFill>
            <a:srgbClr val="FBBC4A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endParaRPr lang="it-IT" dirty="0"/>
          </a:p>
        </p:txBody>
      </p:sp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EEB333FC-8480-41A7-B93A-0922BC188F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3262" y="3236068"/>
            <a:ext cx="6253938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 DELLA SEZIONE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8341524-0B08-49B5-854B-5F70A1FAE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3342" y="4411276"/>
            <a:ext cx="6254417" cy="2409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lang="it-IT" sz="1600" kern="1200" spc="-15" dirty="0" smtClean="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marR="5080" lvl="0" algn="l" defTabSz="914400" rtl="0" eaLnBrk="1" latinLnBrk="0" hangingPunct="1">
              <a:lnSpc>
                <a:spcPct val="104200"/>
              </a:lnSpc>
              <a:spcBef>
                <a:spcPts val="20"/>
              </a:spcBef>
            </a:pPr>
            <a:r>
              <a:rPr lang="it-IT" dirty="0"/>
              <a:t>Fare clic per modificare il sottotitolo della sezione</a:t>
            </a: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647B90BE-38DA-42EE-AFE1-E3089D5896CA}"/>
              </a:ext>
            </a:extLst>
          </p:cNvPr>
          <p:cNvSpPr txBox="1"/>
          <p:nvPr userDrawn="1"/>
        </p:nvSpPr>
        <p:spPr>
          <a:xfrm>
            <a:off x="5747298" y="454663"/>
            <a:ext cx="45397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Istituto</a:t>
            </a:r>
            <a:r>
              <a:rPr sz="1400" spc="-15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di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1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Servizi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2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per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6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il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Mercato</a:t>
            </a:r>
            <a:r>
              <a:rPr sz="1400" spc="-15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1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Agricolo</a:t>
            </a:r>
            <a:r>
              <a:rPr sz="1400" spc="-155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400" spc="20" dirty="0">
                <a:solidFill>
                  <a:srgbClr val="4C4D4F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Alimentare</a:t>
            </a:r>
            <a:endParaRPr sz="1400" dirty="0">
              <a:latin typeface="Arial Nova" panose="020B0504020202020204" pitchFamily="34" charset="0"/>
              <a:cs typeface="Bahnschrift Light" panose="020F0302020204030204" pitchFamily="34" charset="0"/>
            </a:endParaRPr>
          </a:p>
        </p:txBody>
      </p:sp>
      <p:pic>
        <p:nvPicPr>
          <p:cNvPr id="38" name="Immagine 3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2F9E672-242A-4E58-A566-1716E2FF2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AFAA1A-D661-491D-8426-ABD961323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6237" y="2212597"/>
            <a:ext cx="654050" cy="525785"/>
          </a:xfrm>
        </p:spPr>
        <p:txBody>
          <a:bodyPr vert="horz" wrap="square" lIns="0" tIns="12700" rIns="0" bIns="0" rtlCol="0">
            <a:spAutoFit/>
          </a:bodyPr>
          <a:lstStyle>
            <a:lvl1pPr algn="ctr">
              <a:defRPr lang="it-IT" sz="4200" dirty="0">
                <a:solidFill>
                  <a:srgbClr val="8A898C"/>
                </a:solidFill>
                <a:latin typeface="Arial Nova Cond Light" panose="020B0306020202020204" pitchFamily="34" charset="0"/>
                <a:ea typeface="+mj-ea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N°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D64E6F6-563F-4A64-BF09-66D70FCC49C6}"/>
              </a:ext>
            </a:extLst>
          </p:cNvPr>
          <p:cNvSpPr/>
          <p:nvPr userDrawn="1"/>
        </p:nvSpPr>
        <p:spPr>
          <a:xfrm>
            <a:off x="5633262" y="1935490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Bahnschrift Light" panose="020B0502040204020203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E18E876-A09D-40C5-AA5C-5BF898A5119E}"/>
              </a:ext>
            </a:extLst>
          </p:cNvPr>
          <p:cNvGrpSpPr/>
          <p:nvPr userDrawn="1"/>
        </p:nvGrpSpPr>
        <p:grpSpPr>
          <a:xfrm>
            <a:off x="147637" y="6143155"/>
            <a:ext cx="923925" cy="572694"/>
            <a:chOff x="4682837" y="5624741"/>
            <a:chExt cx="923925" cy="572694"/>
          </a:xfrm>
        </p:grpSpPr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1A132026-6B02-4EC4-8415-3054B3473B70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16" name="object 4">
              <a:extLst>
                <a:ext uri="{FF2B5EF4-FFF2-40B4-BE49-F238E27FC236}">
                  <a16:creationId xmlns:a16="http://schemas.microsoft.com/office/drawing/2014/main" id="{FEFE401B-50DD-4570-84A3-5ABC4E628F4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74ECC85E-FF72-4835-A093-4EBA95E9DF50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8" name="object 6">
                <a:extLst>
                  <a:ext uri="{FF2B5EF4-FFF2-40B4-BE49-F238E27FC236}">
                    <a16:creationId xmlns:a16="http://schemas.microsoft.com/office/drawing/2014/main" id="{09081B83-2DAA-4F59-8C01-8242BFE49AE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48D09549-6434-4AA6-B790-33228A263C47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483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 c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piè di pagina 5">
            <a:extLst>
              <a:ext uri="{FF2B5EF4-FFF2-40B4-BE49-F238E27FC236}">
                <a16:creationId xmlns:a16="http://schemas.microsoft.com/office/drawing/2014/main" id="{719D829D-A18D-4489-8DBF-BCBE776A89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FBBC4A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endParaRPr lang="it-IT"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FE8385E-8534-4304-9EAA-210D8362E8BC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noFill/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7" name="Segnaposto immagine 16">
            <a:extLst>
              <a:ext uri="{FF2B5EF4-FFF2-40B4-BE49-F238E27FC236}">
                <a16:creationId xmlns:a16="http://schemas.microsoft.com/office/drawing/2014/main" id="{DAEAEBFF-DD15-43BF-897A-724EB3041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" y="0"/>
            <a:ext cx="4320009" cy="6858000"/>
          </a:xfrm>
          <a:custGeom>
            <a:avLst/>
            <a:gdLst>
              <a:gd name="connsiteX0" fmla="*/ 3962402 w 4320007"/>
              <a:gd name="connsiteY0" fmla="*/ 1066801 h 6858000"/>
              <a:gd name="connsiteX1" fmla="*/ 4320007 w 4320007"/>
              <a:gd name="connsiteY1" fmla="*/ 1066801 h 6858000"/>
              <a:gd name="connsiteX2" fmla="*/ 3962402 w 4320007"/>
              <a:gd name="connsiteY2" fmla="*/ 1600201 h 6858000"/>
              <a:gd name="connsiteX3" fmla="*/ 0 w 4320007"/>
              <a:gd name="connsiteY3" fmla="*/ 0 h 6858000"/>
              <a:gd name="connsiteX4" fmla="*/ 3962400 w 4320007"/>
              <a:gd name="connsiteY4" fmla="*/ 0 h 6858000"/>
              <a:gd name="connsiteX5" fmla="*/ 3962400 w 4320007"/>
              <a:gd name="connsiteY5" fmla="*/ 533400 h 6858000"/>
              <a:gd name="connsiteX6" fmla="*/ 4320006 w 4320007"/>
              <a:gd name="connsiteY6" fmla="*/ 1066800 h 6858000"/>
              <a:gd name="connsiteX7" fmla="*/ 3962400 w 4320007"/>
              <a:gd name="connsiteY7" fmla="*/ 1066800 h 6858000"/>
              <a:gd name="connsiteX8" fmla="*/ 3962400 w 4320007"/>
              <a:gd name="connsiteY8" fmla="*/ 6858000 h 6858000"/>
              <a:gd name="connsiteX9" fmla="*/ 0 w 432000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0007" h="6858000">
                <a:moveTo>
                  <a:pt x="3962402" y="1066801"/>
                </a:moveTo>
                <a:lnTo>
                  <a:pt x="4320007" y="1066801"/>
                </a:lnTo>
                <a:lnTo>
                  <a:pt x="3962402" y="1600201"/>
                </a:lnTo>
                <a:close/>
                <a:moveTo>
                  <a:pt x="0" y="0"/>
                </a:moveTo>
                <a:lnTo>
                  <a:pt x="3962400" y="0"/>
                </a:lnTo>
                <a:lnTo>
                  <a:pt x="3962400" y="533400"/>
                </a:lnTo>
                <a:lnTo>
                  <a:pt x="4320006" y="1066800"/>
                </a:lnTo>
                <a:lnTo>
                  <a:pt x="3962400" y="1066800"/>
                </a:lnTo>
                <a:lnTo>
                  <a:pt x="3962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33400"/>
            <a:ext cx="7006689" cy="490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sz="3200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1295400"/>
            <a:ext cx="7007225" cy="58477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 Nova" panose="020B05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Bahnschrift Light" panose="020B0502040204020203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" panose="020B05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" panose="020B05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6" name="Segnaposto tabella 5">
            <a:extLst>
              <a:ext uri="{FF2B5EF4-FFF2-40B4-BE49-F238E27FC236}">
                <a16:creationId xmlns:a16="http://schemas.microsoft.com/office/drawing/2014/main" id="{B70043B0-4C67-4474-BF89-711844605A4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2895600"/>
            <a:ext cx="7007225" cy="3429000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1A9419B-1095-4DD4-976E-B0E7528464BC}"/>
              </a:ext>
            </a:extLst>
          </p:cNvPr>
          <p:cNvGrpSpPr/>
          <p:nvPr userDrawn="1"/>
        </p:nvGrpSpPr>
        <p:grpSpPr>
          <a:xfrm>
            <a:off x="147637" y="6143155"/>
            <a:ext cx="923925" cy="572694"/>
            <a:chOff x="4682837" y="5624741"/>
            <a:chExt cx="923925" cy="572694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F61014CA-CA9E-46D0-BC7B-71CDE09DCA1F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17" name="object 4">
              <a:extLst>
                <a:ext uri="{FF2B5EF4-FFF2-40B4-BE49-F238E27FC236}">
                  <a16:creationId xmlns:a16="http://schemas.microsoft.com/office/drawing/2014/main" id="{DBACC790-8814-48CD-872B-BAF0C588998E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8BC43D93-8247-48A7-AA11-72EBBD1311AF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9" name="object 6">
                <a:extLst>
                  <a:ext uri="{FF2B5EF4-FFF2-40B4-BE49-F238E27FC236}">
                    <a16:creationId xmlns:a16="http://schemas.microsoft.com/office/drawing/2014/main" id="{C17B23CE-2854-40C1-A018-D75C220089F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134B43FF-D542-4507-8E30-9B06261D24B0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31" name="Segnaposto numero diapositiva 27">
            <a:extLst>
              <a:ext uri="{FF2B5EF4-FFF2-40B4-BE49-F238E27FC236}">
                <a16:creationId xmlns:a16="http://schemas.microsoft.com/office/drawing/2014/main" id="{57A7AD9E-AFFD-48B7-817B-25BFB84802D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889196" y="145038"/>
            <a:ext cx="1282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algn="r">
              <a:defRPr lang="it-IT" sz="1400" spc="-805" smtClean="0">
                <a:solidFill>
                  <a:srgbClr val="7F7F7F"/>
                </a:solidFill>
                <a:latin typeface="Arial Nova Cond Light" panose="020B0306020202020204" pitchFamily="34" charset="0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48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 s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989F92BB-BD07-4362-A7CD-6A2BB15564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889196" y="145038"/>
            <a:ext cx="1282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algn="r">
              <a:defRPr lang="it-IT" sz="1400" spc="-805" smtClean="0">
                <a:solidFill>
                  <a:srgbClr val="8A898C"/>
                </a:solidFill>
                <a:latin typeface="Arial Nova Cond Light" panose="020B0306020202020204" pitchFamily="34" charset="0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‹N›</a:t>
            </a:fld>
            <a:endParaRPr lang="it-IT" dirty="0"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FBBC4A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Bahnschrift Light" panose="020F0302020204030204" pitchFamily="34" charset="0"/>
                <a:cs typeface="Bahnschrift Light" panose="020F0302020204030204" pitchFamily="34" charset="0"/>
              </a:defRPr>
            </a:lvl1pPr>
          </a:lstStyle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5" name="Segnaposto tabella 4">
            <a:extLst>
              <a:ext uri="{FF2B5EF4-FFF2-40B4-BE49-F238E27FC236}">
                <a16:creationId xmlns:a16="http://schemas.microsoft.com/office/drawing/2014/main" id="{E7497DDA-7A1C-452D-9C7F-CA6DFB40D538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6248400" y="2057399"/>
            <a:ext cx="5562600" cy="4087959"/>
          </a:xfrm>
        </p:spPr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CC73FB7-B021-4F03-B178-F93CA3B76A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1676400"/>
            <a:ext cx="5562600" cy="246221"/>
          </a:xfrm>
        </p:spPr>
        <p:txBody>
          <a:bodyPr/>
          <a:lstStyle>
            <a:lvl1pPr>
              <a:defRPr sz="1600" b="1">
                <a:latin typeface="Arial Nova" panose="020B0504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tabella</a:t>
            </a:r>
          </a:p>
        </p:txBody>
      </p:sp>
      <p:pic>
        <p:nvPicPr>
          <p:cNvPr id="18" name="Immagine 1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EB2922C3-8279-4C54-BDDC-9228273B9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4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s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10971722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989F92BB-BD07-4362-A7CD-6A2BB15564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889196" y="145038"/>
            <a:ext cx="1282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algn="r">
              <a:defRPr lang="it-IT" sz="1400" spc="-805" smtClean="0">
                <a:solidFill>
                  <a:srgbClr val="8A898C"/>
                </a:solidFill>
                <a:latin typeface="Arial Nova Cond Light" panose="020B0306020202020204" pitchFamily="34" charset="0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‹N›</a:t>
            </a:fld>
            <a:endParaRPr lang="it-IT" dirty="0"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FBBC4A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Bahnschrift Light" panose="020F0302020204030204" pitchFamily="34" charset="0"/>
                <a:cs typeface="Bahnschrift Light" panose="020F0302020204030204" pitchFamily="34" charset="0"/>
              </a:defRPr>
            </a:lvl1pPr>
          </a:lstStyle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pic>
        <p:nvPicPr>
          <p:cNvPr id="15" name="Immagine 1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5D5F9AB-A660-4E96-ACAA-74A870655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989F92BB-BD07-4362-A7CD-6A2BB15564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889196" y="145038"/>
            <a:ext cx="1282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algn="r">
              <a:defRPr lang="it-IT" sz="1400" spc="-805" smtClean="0">
                <a:solidFill>
                  <a:srgbClr val="8A898C"/>
                </a:solidFill>
                <a:latin typeface="Arial Nova Cond Light" panose="020B0306020202020204" pitchFamily="34" charset="0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‹N›</a:t>
            </a:fld>
            <a:endParaRPr lang="it-IT" dirty="0"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FBBC4A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Bahnschrift Light" panose="020F0302020204030204" pitchFamily="34" charset="0"/>
                <a:cs typeface="Bahnschrift Light" panose="020F0302020204030204" pitchFamily="34" charset="0"/>
              </a:defRPr>
            </a:lvl1pPr>
          </a:lstStyle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A7045C01-3CBF-4DCC-9C62-66C1992876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2200" y="1679941"/>
            <a:ext cx="5638800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BA476B-609B-4CEE-922C-DD1AE702F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989F92BB-BD07-4362-A7CD-6A2BB15564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889196" y="145038"/>
            <a:ext cx="1282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algn="r">
              <a:defRPr lang="it-IT" sz="1400" spc="-805" smtClean="0">
                <a:solidFill>
                  <a:srgbClr val="8A898C"/>
                </a:solidFill>
                <a:latin typeface="Arial Nova Cond Light" panose="020B0306020202020204" pitchFamily="34" charset="0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‹N›</a:t>
            </a:fld>
            <a:endParaRPr lang="it-IT" dirty="0"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FBBC4A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Bahnschrift Light" panose="020F0302020204030204" pitchFamily="34" charset="0"/>
                <a:cs typeface="Bahnschrift Light" panose="020F0302020204030204" pitchFamily="34" charset="0"/>
              </a:defRPr>
            </a:lvl1pPr>
          </a:lstStyle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10" name="Segnaposto grafico 9">
            <a:extLst>
              <a:ext uri="{FF2B5EF4-FFF2-40B4-BE49-F238E27FC236}">
                <a16:creationId xmlns:a16="http://schemas.microsoft.com/office/drawing/2014/main" id="{E5AA9474-534D-45AC-8A4D-DDCEC5B7ED05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248400" y="1676399"/>
            <a:ext cx="5562600" cy="4514254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A82B25-6177-8D1C-EA7C-CBC09F7BE0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06" y="12675"/>
            <a:ext cx="533729" cy="68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6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5738CA1-F96A-46DD-BD6C-ACE2E7A6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4818" cy="6858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FE5B175-25BE-49C8-B2A5-9F675C16F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76444"/>
            <a:ext cx="1013558" cy="19183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741D8B8-52F6-431D-A456-69A46966E0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26" y="4252074"/>
            <a:ext cx="1581681" cy="1027711"/>
          </a:xfrm>
          <a:prstGeom prst="rect">
            <a:avLst/>
          </a:prstGeom>
        </p:spPr>
      </p:pic>
      <p:sp>
        <p:nvSpPr>
          <p:cNvPr id="25" name="object 6">
            <a:extLst>
              <a:ext uri="{FF2B5EF4-FFF2-40B4-BE49-F238E27FC236}">
                <a16:creationId xmlns:a16="http://schemas.microsoft.com/office/drawing/2014/main" id="{77841D8A-C62C-4F68-A23B-C9031D65641B}"/>
              </a:ext>
            </a:extLst>
          </p:cNvPr>
          <p:cNvSpPr txBox="1"/>
          <p:nvPr userDrawn="1"/>
        </p:nvSpPr>
        <p:spPr>
          <a:xfrm>
            <a:off x="152400" y="5375661"/>
            <a:ext cx="4539701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Istituto</a:t>
            </a:r>
            <a:r>
              <a:rPr sz="1200" spc="-15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di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1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Servizi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2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per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6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il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Mercato</a:t>
            </a:r>
            <a:r>
              <a:rPr sz="1200" spc="-15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endParaRPr lang="it-IT" sz="1200" spc="-150" dirty="0">
              <a:solidFill>
                <a:schemeClr val="bg1"/>
              </a:solidFill>
              <a:latin typeface="Arial Nova" panose="020B0504020202020204" pitchFamily="34" charset="0"/>
              <a:cs typeface="Bahnschrift Light" panose="020F030202020403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15" dirty="0" err="1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Agricolo</a:t>
            </a:r>
            <a:r>
              <a:rPr sz="1200" spc="-155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 </a:t>
            </a:r>
            <a:r>
              <a:rPr sz="1200" spc="20" dirty="0">
                <a:solidFill>
                  <a:schemeClr val="bg1"/>
                </a:solidFill>
                <a:latin typeface="Arial Nova" panose="020B0504020202020204" pitchFamily="34" charset="0"/>
                <a:cs typeface="Bahnschrift Light" panose="020F0302020204030204" pitchFamily="34" charset="0"/>
              </a:rPr>
              <a:t>Alimentare</a:t>
            </a:r>
            <a:endParaRPr sz="1200" dirty="0">
              <a:solidFill>
                <a:schemeClr val="bg1"/>
              </a:solidFill>
              <a:latin typeface="Arial Nova" panose="020B0504020202020204" pitchFamily="34" charset="0"/>
              <a:cs typeface="Bahnschrift Light" panose="020F0302020204030204" pitchFamily="34" charset="0"/>
            </a:endParaRPr>
          </a:p>
        </p:txBody>
      </p:sp>
      <p:pic>
        <p:nvPicPr>
          <p:cNvPr id="27" name="Immagine 2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85A045C8-B26A-4157-AA9F-62300BC01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1866729" cy="4695860"/>
          </a:xfrm>
          <a:prstGeom prst="rect">
            <a:avLst/>
          </a:prstGeom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1180242D-420C-43E1-A56D-D85C2308FEDD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5404818" y="2971800"/>
            <a:ext cx="674908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spcBef>
                <a:spcPts val="0"/>
              </a:spcBef>
              <a:defRPr>
                <a:solidFill>
                  <a:srgbClr val="53555A"/>
                </a:solidFill>
                <a:latin typeface="Arial Nova Cond" panose="020B0506020202020204" pitchFamily="34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6000" spc="10" dirty="0">
                <a:solidFill>
                  <a:srgbClr val="53555A"/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GRAZIE</a:t>
            </a:r>
            <a:endParaRPr sz="6000" spc="10" dirty="0">
              <a:latin typeface="Bahnschrift Light Condensed" panose="020B0502040204020203" pitchFamily="34" charset="0"/>
              <a:cs typeface="Bahnschrift Light" panose="020F0302020204030204" pitchFamily="34" charset="0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9544FD21-6C70-447D-A5DB-83EF7F43FEAA}"/>
              </a:ext>
            </a:extLst>
          </p:cNvPr>
          <p:cNvSpPr txBox="1"/>
          <p:nvPr userDrawn="1"/>
        </p:nvSpPr>
        <p:spPr>
          <a:xfrm>
            <a:off x="5867400" y="6019800"/>
            <a:ext cx="5612230" cy="3617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100"/>
              </a:lnSpc>
              <a:spcBef>
                <a:spcPts val="100"/>
              </a:spcBef>
              <a:tabLst>
                <a:tab pos="1718310" algn="l"/>
              </a:tabLst>
            </a:pP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Sede legale e amministrativa • Viale Liegi 26 • 00198 Roma  centralino +39 06 85568200 u.r.p. +39 06 85568319/260</a:t>
            </a:r>
            <a:r>
              <a:rPr lang="it-IT"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 </a:t>
            </a:r>
            <a:r>
              <a:rPr lang="it-IT" sz="1100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www.ismea.it</a:t>
            </a:r>
            <a:r>
              <a:rPr lang="it-IT"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 </a:t>
            </a:r>
            <a:r>
              <a:rPr sz="11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@ismeaofficial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E66CAB-A757-43E5-8639-B9EC2D41B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4818" y="4114800"/>
            <a:ext cx="6749082" cy="21544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576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>
            <a:extLst>
              <a:ext uri="{FF2B5EF4-FFF2-40B4-BE49-F238E27FC236}">
                <a16:creationId xmlns:a16="http://schemas.microsoft.com/office/drawing/2014/main" id="{08D618FD-80F1-A04F-99EE-197248306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4322" y="1259876"/>
            <a:ext cx="2363356" cy="1061948"/>
          </a:xfrm>
          <a:prstGeom prst="rect">
            <a:avLst/>
          </a:prstGeom>
        </p:spPr>
      </p:pic>
      <p:grpSp>
        <p:nvGrpSpPr>
          <p:cNvPr id="37" name="Gruppo 36">
            <a:extLst>
              <a:ext uri="{FF2B5EF4-FFF2-40B4-BE49-F238E27FC236}">
                <a16:creationId xmlns:a16="http://schemas.microsoft.com/office/drawing/2014/main" id="{B5B395F1-485E-2140-AEB8-C2FBD3948DDA}"/>
              </a:ext>
            </a:extLst>
          </p:cNvPr>
          <p:cNvGrpSpPr/>
          <p:nvPr userDrawn="1"/>
        </p:nvGrpSpPr>
        <p:grpSpPr>
          <a:xfrm>
            <a:off x="10713479" y="6157906"/>
            <a:ext cx="754834" cy="365137"/>
            <a:chOff x="10713479" y="6157906"/>
            <a:chExt cx="754834" cy="365137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07A8CAF4-F863-CB43-9571-EC97AFCEE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718693" y="6417833"/>
              <a:ext cx="749620" cy="105210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B34431C1-40AD-9C46-8092-A783233BCF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713479" y="6157906"/>
              <a:ext cx="754834" cy="236686"/>
            </a:xfrm>
            <a:prstGeom prst="rect">
              <a:avLst/>
            </a:prstGeom>
          </p:spPr>
        </p:pic>
      </p:grpSp>
      <p:pic>
        <p:nvPicPr>
          <p:cNvPr id="38" name="Immagine 37">
            <a:extLst>
              <a:ext uri="{FF2B5EF4-FFF2-40B4-BE49-F238E27FC236}">
                <a16:creationId xmlns:a16="http://schemas.microsoft.com/office/drawing/2014/main" id="{24098826-F1FF-2946-8769-4A6EB4C032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18093" y="3646968"/>
            <a:ext cx="2355814" cy="321103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420CEC-D952-6346-81D1-47347CA025E2}"/>
              </a:ext>
            </a:extLst>
          </p:cNvPr>
          <p:cNvSpPr txBox="1"/>
          <p:nvPr userDrawn="1"/>
        </p:nvSpPr>
        <p:spPr>
          <a:xfrm>
            <a:off x="11201400" y="28232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CE03A75-C099-57A0-553A-ED19BBEFF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0436" y="6063239"/>
            <a:ext cx="973107" cy="61620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30280A5-25CC-60AB-EE35-2E7AF24F3D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81857" y="6132273"/>
            <a:ext cx="670645" cy="5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7230" y="777389"/>
            <a:ext cx="7463889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8A898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975" y="1710023"/>
            <a:ext cx="111643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7" r:id="rId3"/>
    <p:sldLayoutId id="2147483675" r:id="rId4"/>
    <p:sldLayoutId id="2147483668" r:id="rId5"/>
    <p:sldLayoutId id="2147483674" r:id="rId6"/>
    <p:sldLayoutId id="2147483673" r:id="rId7"/>
    <p:sldLayoutId id="2147483671" r:id="rId8"/>
    <p:sldLayoutId id="2147483676" r:id="rId9"/>
  </p:sldLayoutIdLst>
  <p:hf hdr="0" dt="0"/>
  <p:txStyles>
    <p:titleStyle>
      <a:lvl1pPr>
        <a:defRPr b="0" i="0">
          <a:latin typeface="Bahnschrift Light" panose="020B0502040204020203" pitchFamily="34" charset="0"/>
          <a:ea typeface="+mj-ea"/>
          <a:cs typeface="+mj-cs"/>
        </a:defRPr>
      </a:lvl1pPr>
    </p:titleStyle>
    <p:bodyStyle>
      <a:lvl1pPr marL="0">
        <a:defRPr b="0" i="0">
          <a:latin typeface="Bahnschrift Light" panose="020B0502040204020203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itedivino.com/2014/01/30/paese-che-vai-bottiglia-che-trovi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chart" Target="../charts/chart3.xml"/><Relationship Id="rId4" Type="http://schemas.openxmlformats.org/officeDocument/2006/relationships/image" Target="../media/image30.jpeg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59CB68B1-6D22-4C4E-BA1E-41F9FCCD4706}"/>
              </a:ext>
            </a:extLst>
          </p:cNvPr>
          <p:cNvSpPr txBox="1">
            <a:spLocks/>
          </p:cNvSpPr>
          <p:nvPr/>
        </p:nvSpPr>
        <p:spPr>
          <a:xfrm>
            <a:off x="1219200" y="2362200"/>
            <a:ext cx="10744200" cy="1219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 Narrow" panose="020B0604020202020204" pitchFamily="34" charset="0"/>
              </a:rPr>
              <a:t>ANTEPRIMA TOSCANA 2024</a:t>
            </a:r>
          </a:p>
        </p:txBody>
      </p:sp>
    </p:spTree>
    <p:extLst>
      <p:ext uri="{BB962C8B-B14F-4D97-AF65-F5344CB8AC3E}">
        <p14:creationId xmlns:p14="http://schemas.microsoft.com/office/powerpoint/2010/main" val="412556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FB08A-BA21-FF51-7744-3C3700CDC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ggetto10">
            <a:extLst>
              <a:ext uri="{FF2B5EF4-FFF2-40B4-BE49-F238E27FC236}">
                <a16:creationId xmlns:a16="http://schemas.microsoft.com/office/drawing/2014/main" id="{C1A4730E-1B0F-9899-73FC-E1E0C7800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082682"/>
              </p:ext>
            </p:extLst>
          </p:nvPr>
        </p:nvGraphicFramePr>
        <p:xfrm>
          <a:off x="1028700" y="1142062"/>
          <a:ext cx="10263048" cy="342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0F6640F6-2604-C8B9-378D-16FFF58B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1038"/>
            <a:ext cx="10971722" cy="659155"/>
          </a:xfrm>
        </p:spPr>
        <p:txBody>
          <a:bodyPr/>
          <a:lstStyle/>
          <a:p>
            <a:r>
              <a:rPr lang="it-IT" dirty="0"/>
              <a:t>L’EXPORT DELLE DOP TOSCANE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187151-0502-592D-A66E-83D367956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86400"/>
            <a:ext cx="5029200" cy="176281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F84D6B-6F9B-C9EF-3CB5-CDF561928179}"/>
              </a:ext>
            </a:extLst>
          </p:cNvPr>
          <p:cNvSpPr txBox="1"/>
          <p:nvPr/>
        </p:nvSpPr>
        <p:spPr>
          <a:xfrm>
            <a:off x="1828800" y="621122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*2023 Stima Ismea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Ismea su dati Istat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77CCBE-A1EE-C61B-1818-88E083EB8AC3}"/>
              </a:ext>
            </a:extLst>
          </p:cNvPr>
          <p:cNvSpPr txBox="1">
            <a:spLocks/>
          </p:cNvSpPr>
          <p:nvPr/>
        </p:nvSpPr>
        <p:spPr>
          <a:xfrm>
            <a:off x="787160" y="646772"/>
            <a:ext cx="10971212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bg1"/>
                </a:solidFill>
                <a:latin typeface="Arial Nova Cond" panose="020B0506020202020204" pitchFamily="34" charset="0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>
                <a:solidFill>
                  <a:prstClr val="white"/>
                </a:solidFill>
              </a:rPr>
              <a:t>I MERCATI PRINCIPALI DI DESTINAZIONE IN FRENATA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5A93BE-8787-72F4-A880-2C829768A33F}"/>
              </a:ext>
            </a:extLst>
          </p:cNvPr>
          <p:cNvSpPr txBox="1"/>
          <p:nvPr/>
        </p:nvSpPr>
        <p:spPr>
          <a:xfrm>
            <a:off x="11734800" y="12070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</a:rPr>
              <a:t>11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044B0C3-60FD-722C-33BF-D5A868E16E01}"/>
              </a:ext>
            </a:extLst>
          </p:cNvPr>
          <p:cNvSpPr/>
          <p:nvPr/>
        </p:nvSpPr>
        <p:spPr>
          <a:xfrm>
            <a:off x="1039989" y="4737630"/>
            <a:ext cx="10134600" cy="125534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Una prima stima per il 2023 indica 21,7 milioni di hl di export (+0,6%) per 7,8 miliardi di euro (-0,8%) con le DOP penalizzate rispetto agli sfusi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Le DOP toscane appaiono più penalizzate rispetto alla media nazionale, soprattutto nei volumi a causa della rilevante quota extra-Ue (66% volume e 72% valore)</a:t>
            </a:r>
          </a:p>
        </p:txBody>
      </p:sp>
    </p:spTree>
    <p:extLst>
      <p:ext uri="{BB962C8B-B14F-4D97-AF65-F5344CB8AC3E}">
        <p14:creationId xmlns:p14="http://schemas.microsoft.com/office/powerpoint/2010/main" val="163451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75A59-C01F-416C-84B9-0F3A0C00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1038"/>
            <a:ext cx="10971722" cy="659155"/>
          </a:xfrm>
        </p:spPr>
        <p:txBody>
          <a:bodyPr/>
          <a:lstStyle/>
          <a:p>
            <a:r>
              <a:rPr lang="it-IT" dirty="0"/>
              <a:t>MENO VOLUMI MA PIU’ VALORE PER L’EXPORT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7A9ADB-FB39-4FFD-9348-B0F88EB14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86400"/>
            <a:ext cx="5029200" cy="176281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88D3DF-B89C-FA35-F677-05AF378C21A8}"/>
              </a:ext>
            </a:extLst>
          </p:cNvPr>
          <p:cNvSpPr txBox="1"/>
          <p:nvPr/>
        </p:nvSpPr>
        <p:spPr>
          <a:xfrm>
            <a:off x="1828800" y="6211228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*2023 Stima Ismea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Ismea su dati Istat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35751D-E1CF-A123-21E0-155F151D6D71}"/>
              </a:ext>
            </a:extLst>
          </p:cNvPr>
          <p:cNvSpPr txBox="1">
            <a:spLocks/>
          </p:cNvSpPr>
          <p:nvPr/>
        </p:nvSpPr>
        <p:spPr>
          <a:xfrm>
            <a:off x="787160" y="646772"/>
            <a:ext cx="10971212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bg1"/>
                </a:solidFill>
                <a:latin typeface="Arial Nova Cond" panose="020B0506020202020204" pitchFamily="34" charset="0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/>
              </a:rPr>
              <a:t>MENO VOLUMI E PIU’ VALORE</a:t>
            </a:r>
          </a:p>
        </p:txBody>
      </p:sp>
      <p:graphicFrame>
        <p:nvGraphicFramePr>
          <p:cNvPr id="8" name="Oggetto8">
            <a:extLst>
              <a:ext uri="{FF2B5EF4-FFF2-40B4-BE49-F238E27FC236}">
                <a16:creationId xmlns:a16="http://schemas.microsoft.com/office/drawing/2014/main" id="{B83E1A7B-DD76-9291-D9A9-DE9502FC5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269292"/>
              </p:ext>
            </p:extLst>
          </p:nvPr>
        </p:nvGraphicFramePr>
        <p:xfrm>
          <a:off x="790695" y="1600200"/>
          <a:ext cx="5105402" cy="27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ggetto9">
            <a:extLst>
              <a:ext uri="{FF2B5EF4-FFF2-40B4-BE49-F238E27FC236}">
                <a16:creationId xmlns:a16="http://schemas.microsoft.com/office/drawing/2014/main" id="{B4165103-919E-C52D-8E51-3379BFB99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112782"/>
              </p:ext>
            </p:extLst>
          </p:nvPr>
        </p:nvGraphicFramePr>
        <p:xfrm>
          <a:off x="6295904" y="1600200"/>
          <a:ext cx="5210295" cy="279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4FA9EE-F9B1-A09B-06E3-6F4B0F592099}"/>
              </a:ext>
            </a:extLst>
          </p:cNvPr>
          <p:cNvSpPr txBox="1"/>
          <p:nvPr/>
        </p:nvSpPr>
        <p:spPr>
          <a:xfrm>
            <a:off x="11734800" y="12070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</a:rPr>
              <a:t>11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9BEF622-79A7-EFCB-67B9-38545FF16737}"/>
              </a:ext>
            </a:extLst>
          </p:cNvPr>
          <p:cNvSpPr/>
          <p:nvPr/>
        </p:nvSpPr>
        <p:spPr>
          <a:xfrm>
            <a:off x="912771" y="4648200"/>
            <a:ext cx="9374229" cy="129540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Si registra una trasformazione nell’export delle DOP toscane: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volumi in calo (-30% in dieci anni e -13% rispetto al 2022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valori in trend di aumento (+22% in 10 anni) nonostante il 6% rispetto al 2022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Prezzi unitari in crescita (+60% in 10 anni) e del 90% sopra rispetto alla media delle «DOP ferme»</a:t>
            </a:r>
          </a:p>
        </p:txBody>
      </p:sp>
    </p:spTree>
    <p:extLst>
      <p:ext uri="{BB962C8B-B14F-4D97-AF65-F5344CB8AC3E}">
        <p14:creationId xmlns:p14="http://schemas.microsoft.com/office/powerpoint/2010/main" val="405953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8D942-C2D8-2CAD-4FB0-AE2D84268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B86206-E001-24BB-0239-D8FC0D3D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1038"/>
            <a:ext cx="10971722" cy="659155"/>
          </a:xfrm>
        </p:spPr>
        <p:txBody>
          <a:bodyPr/>
          <a:lstStyle/>
          <a:p>
            <a:r>
              <a:rPr lang="it-IT" dirty="0"/>
              <a:t>QUALCHE RIFLESSIONE CONCLUSIVA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51AC81-413B-F609-C64C-C78FB8A46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86400"/>
            <a:ext cx="5029200" cy="176281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BD36A8A-2B6D-3955-BAB5-8534C993EDB6}"/>
              </a:ext>
            </a:extLst>
          </p:cNvPr>
          <p:cNvSpPr txBox="1">
            <a:spLocks/>
          </p:cNvSpPr>
          <p:nvPr/>
        </p:nvSpPr>
        <p:spPr>
          <a:xfrm>
            <a:off x="787160" y="646772"/>
            <a:ext cx="10971212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bg1"/>
                </a:solidFill>
                <a:latin typeface="Arial Nova Cond" panose="020B0506020202020204" pitchFamily="34" charset="0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Arial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723271-E5F1-1B09-3C6F-03DC7572372C}"/>
              </a:ext>
            </a:extLst>
          </p:cNvPr>
          <p:cNvSpPr txBox="1"/>
          <p:nvPr/>
        </p:nvSpPr>
        <p:spPr>
          <a:xfrm>
            <a:off x="11734800" y="12070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</a:rPr>
              <a:t>11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AE90B803-248B-3C2A-4CAD-E1602A46F7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0" y="1219200"/>
            <a:ext cx="10578976" cy="4814228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993366"/>
                </a:solidFill>
              </a:rPr>
              <a:t>La fotografia delle vitivinicoltura toscana restituisce l’immagine di </a:t>
            </a:r>
            <a:r>
              <a:rPr lang="it-IT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comparto dinamico, vivace, diffuso e robusto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993366"/>
                </a:solidFill>
              </a:rPr>
              <a:t>Indicatori oggettivi attestano che la direzione intrapresa dal comparto toscano è quella della </a:t>
            </a:r>
            <a:r>
              <a:rPr lang="it-IT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qualità e della distintività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993366"/>
                </a:solidFill>
              </a:rPr>
              <a:t>Lo scenario nazionale e internazionale stanno anticipando </a:t>
            </a:r>
            <a:r>
              <a:rPr lang="it-IT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segnali di possibili cambiamenti di rotta </a:t>
            </a:r>
            <a:r>
              <a:rPr lang="it-IT" sz="2400" b="1" dirty="0">
                <a:solidFill>
                  <a:srgbClr val="993366"/>
                </a:solidFill>
              </a:rPr>
              <a:t>rispetto alle tendenze che hanno accompagnato fino a oggi il settore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rgbClr val="993366"/>
                </a:solidFill>
              </a:rPr>
              <a:t>È decisamente presto per gridare alla crisi ma sarebbe </a:t>
            </a:r>
            <a:r>
              <a:rPr lang="it-IT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imperdonabile non raccogliere ed elaborare i segnali</a:t>
            </a:r>
            <a:r>
              <a:rPr lang="it-IT" sz="2400" b="1" dirty="0">
                <a:solidFill>
                  <a:srgbClr val="993366"/>
                </a:solidFill>
              </a:rPr>
              <a:t> per trarne nuovi elementi di indirizzo per le strategie future</a:t>
            </a:r>
          </a:p>
        </p:txBody>
      </p:sp>
    </p:spTree>
    <p:extLst>
      <p:ext uri="{BB962C8B-B14F-4D97-AF65-F5344CB8AC3E}">
        <p14:creationId xmlns:p14="http://schemas.microsoft.com/office/powerpoint/2010/main" val="1083580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2FBE292-E4BE-4CF4-884A-135B32ABC9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4818" y="2971800"/>
            <a:ext cx="6749082" cy="936154"/>
          </a:xfrm>
        </p:spPr>
        <p:txBody>
          <a:bodyPr/>
          <a:lstStyle/>
          <a:p>
            <a:pPr algn="ctr"/>
            <a:r>
              <a:rPr lang="it-IT" sz="6000" dirty="0">
                <a:latin typeface="Bahnschrift Light Condensed" panose="020B0502040204020203" pitchFamily="34" charset="0"/>
              </a:rPr>
              <a:t>GRAZIE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F96C8F6-7F5D-4AFF-B678-14227601F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4818" y="4114800"/>
            <a:ext cx="6749082" cy="215444"/>
          </a:xfrm>
        </p:spPr>
        <p:txBody>
          <a:bodyPr/>
          <a:lstStyle/>
          <a:p>
            <a:r>
              <a:rPr lang="it-IT" i="1" dirty="0"/>
              <a:t>Fabio Del Bravo</a:t>
            </a:r>
          </a:p>
        </p:txBody>
      </p:sp>
    </p:spTree>
    <p:extLst>
      <p:ext uri="{BB962C8B-B14F-4D97-AF65-F5344CB8AC3E}">
        <p14:creationId xmlns:p14="http://schemas.microsoft.com/office/powerpoint/2010/main" val="146773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DE47329-1064-4979-9C31-C480592C2F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77400" y="6386376"/>
            <a:ext cx="2399996" cy="236924"/>
          </a:xfrm>
        </p:spPr>
        <p:txBody>
          <a:bodyPr/>
          <a:lstStyle/>
          <a:p>
            <a:r>
              <a:rPr lang="it-IT" dirty="0"/>
              <a:t>Firenze 14  febbraio  2024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7D4FD8-9433-478B-962F-930D3D37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200" y="2016760"/>
            <a:ext cx="6421800" cy="124393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it-IT" sz="4000" spc="-5" dirty="0">
                <a:solidFill>
                  <a:schemeClr val="tx1"/>
                </a:solidFill>
                <a:effectLst/>
                <a:latin typeface="Arial Nova" panose="020B0504020202020204" pitchFamily="34" charset="0"/>
                <a:ea typeface="Avenir Next"/>
                <a:cs typeface="Avenir Next"/>
              </a:rPr>
              <a:t>I numeri della Toscana</a:t>
            </a:r>
            <a:r>
              <a:rPr lang="it-IT" sz="4000" spc="-5" dirty="0">
                <a:solidFill>
                  <a:srgbClr val="FFFFFF"/>
                </a:solidFill>
                <a:effectLst/>
                <a:latin typeface="Arial Nova" panose="020B0504020202020204" pitchFamily="34" charset="0"/>
                <a:ea typeface="Avenir Next"/>
                <a:cs typeface="Avenir Next"/>
              </a:rPr>
              <a:t>23</a:t>
            </a:r>
            <a:br>
              <a:rPr lang="it-IT" sz="4000" spc="-5" dirty="0">
                <a:solidFill>
                  <a:srgbClr val="231F20"/>
                </a:solidFill>
                <a:effectLst/>
                <a:latin typeface="Arial Nova" panose="020B0504020202020204" pitchFamily="34" charset="0"/>
                <a:ea typeface="Avenir Next"/>
                <a:cs typeface="Avenir Next"/>
              </a:rPr>
            </a:br>
            <a:endParaRPr lang="it-IT" sz="4000" spc="-5" dirty="0">
              <a:solidFill>
                <a:srgbClr val="231F20"/>
              </a:solidFill>
              <a:effectLst/>
              <a:latin typeface="Arial Nova" panose="020B0504020202020204" pitchFamily="34" charset="0"/>
              <a:ea typeface="Avenir Next"/>
              <a:cs typeface="Avenir Next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BB17B0B-41FD-4872-9CF9-17B3DEC114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/>
              <a:t>Direzione Servizi per lo Sviluppo Rurale</a:t>
            </a:r>
          </a:p>
        </p:txBody>
      </p:sp>
      <p:pic>
        <p:nvPicPr>
          <p:cNvPr id="11" name="Immagine 10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329A3B5-138E-4762-9B20-4CBE3E90E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pic>
        <p:nvPicPr>
          <p:cNvPr id="12" name="Segnaposto immagine 11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859B156-B510-470B-B20B-EF437076816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b="25050"/>
          <a:stretch>
            <a:fillRect/>
          </a:stretch>
        </p:blipFill>
        <p:spPr>
          <a:xfrm>
            <a:off x="0" y="0"/>
            <a:ext cx="5465763" cy="6858000"/>
          </a:xfrm>
          <a:prstGeom prst="rect">
            <a:avLst/>
          </a:prstGeom>
        </p:spPr>
      </p:pic>
      <p:pic>
        <p:nvPicPr>
          <p:cNvPr id="14" name="Immagine 1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EB97120-68B4-4A95-BCDE-014C76CE0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CE47F0-687B-8240-85D3-429E2023A9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7640" y="3243051"/>
            <a:ext cx="3839778" cy="371897"/>
          </a:xfrm>
        </p:spPr>
        <p:txBody>
          <a:bodyPr/>
          <a:lstStyle/>
          <a:p>
            <a:pPr algn="ctr"/>
            <a:r>
              <a:rPr lang="it-IT" sz="2400" b="1" dirty="0"/>
              <a:t>Fabio Del Bravo</a:t>
            </a:r>
          </a:p>
        </p:txBody>
      </p:sp>
      <p:pic>
        <p:nvPicPr>
          <p:cNvPr id="5" name="Immagine 4" descr="Immagine che contiene Carattere, testo, tipografia, Elementi grafici&#10;&#10;Descrizione generata automaticamente">
            <a:extLst>
              <a:ext uri="{FF2B5EF4-FFF2-40B4-BE49-F238E27FC236}">
                <a16:creationId xmlns:a16="http://schemas.microsoft.com/office/drawing/2014/main" id="{51880E82-FAC0-564F-C384-E3A701947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266239"/>
            <a:ext cx="1853765" cy="880056"/>
          </a:xfrm>
          <a:prstGeom prst="rect">
            <a:avLst/>
          </a:prstGeom>
        </p:spPr>
      </p:pic>
      <p:pic>
        <p:nvPicPr>
          <p:cNvPr id="7" name="Immagine 6" descr="Immagine che contiene aria aperta, cielo, pianta, vigneto&#10;&#10;Descrizione generata automaticamente">
            <a:extLst>
              <a:ext uri="{FF2B5EF4-FFF2-40B4-BE49-F238E27FC236}">
                <a16:creationId xmlns:a16="http://schemas.microsoft.com/office/drawing/2014/main" id="{C05C23DF-48AE-36DF-6307-D37F87771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9835" y="762000"/>
            <a:ext cx="5185928" cy="5624376"/>
          </a:xfrm>
          <a:prstGeom prst="rect">
            <a:avLst/>
          </a:prstGeom>
        </p:spPr>
      </p:pic>
      <p:pic>
        <p:nvPicPr>
          <p:cNvPr id="3" name="Immagine1">
            <a:extLst>
              <a:ext uri="{FF2B5EF4-FFF2-40B4-BE49-F238E27FC236}">
                <a16:creationId xmlns:a16="http://schemas.microsoft.com/office/drawing/2014/main" id="{BC1C866D-90CB-D5EB-3D0F-8E6FCFC82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087872" y="3864597"/>
            <a:ext cx="2586320" cy="10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ADB6515-BF33-4757-9AE3-226C8A673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1447" y="1688655"/>
            <a:ext cx="4724400" cy="24438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B975A59-C01F-416C-84B9-0F3A0C00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3701"/>
            <a:ext cx="10971722" cy="659155"/>
          </a:xfrm>
        </p:spPr>
        <p:txBody>
          <a:bodyPr/>
          <a:lstStyle/>
          <a:p>
            <a:r>
              <a:rPr lang="it-IT" dirty="0"/>
              <a:t>IL VIGNETO TOSCANO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C4D7C8-652B-4A5B-AA3B-113599DBBD4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3</a:t>
            </a:fld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17ED5D-48E4-4BBF-B30A-770DC7A6399D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/>
              <a:t>I numeri del 2023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1275D82-7DFA-E3B4-21AB-31D54FBA0074}"/>
              </a:ext>
            </a:extLst>
          </p:cNvPr>
          <p:cNvGrpSpPr/>
          <p:nvPr/>
        </p:nvGrpSpPr>
        <p:grpSpPr>
          <a:xfrm>
            <a:off x="595835" y="2362200"/>
            <a:ext cx="792000" cy="792000"/>
            <a:chOff x="732000" y="2514600"/>
            <a:chExt cx="792000" cy="792000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12099F38-2233-4805-A398-F55CC396D1E4}"/>
                </a:ext>
              </a:extLst>
            </p:cNvPr>
            <p:cNvSpPr/>
            <p:nvPr/>
          </p:nvSpPr>
          <p:spPr>
            <a:xfrm>
              <a:off x="732000" y="2514600"/>
              <a:ext cx="792000" cy="792000"/>
            </a:xfrm>
            <a:custGeom>
              <a:avLst/>
              <a:gdLst>
                <a:gd name="connsiteX0" fmla="*/ 0 w 792000"/>
                <a:gd name="connsiteY0" fmla="*/ 396000 h 792000"/>
                <a:gd name="connsiteX1" fmla="*/ 396000 w 792000"/>
                <a:gd name="connsiteY1" fmla="*/ 0 h 792000"/>
                <a:gd name="connsiteX2" fmla="*/ 792000 w 792000"/>
                <a:gd name="connsiteY2" fmla="*/ 396000 h 792000"/>
                <a:gd name="connsiteX3" fmla="*/ 396000 w 792000"/>
                <a:gd name="connsiteY3" fmla="*/ 792000 h 792000"/>
                <a:gd name="connsiteX4" fmla="*/ 0 w 792000"/>
                <a:gd name="connsiteY4" fmla="*/ 3960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000" h="792000" fill="none" extrusionOk="0">
                  <a:moveTo>
                    <a:pt x="0" y="396000"/>
                  </a:moveTo>
                  <a:cubicBezTo>
                    <a:pt x="17075" y="161066"/>
                    <a:pt x="196784" y="1286"/>
                    <a:pt x="396000" y="0"/>
                  </a:cubicBezTo>
                  <a:cubicBezTo>
                    <a:pt x="628350" y="23324"/>
                    <a:pt x="780752" y="177053"/>
                    <a:pt x="792000" y="396000"/>
                  </a:cubicBezTo>
                  <a:cubicBezTo>
                    <a:pt x="833409" y="620710"/>
                    <a:pt x="603446" y="786862"/>
                    <a:pt x="396000" y="792000"/>
                  </a:cubicBezTo>
                  <a:cubicBezTo>
                    <a:pt x="161303" y="796772"/>
                    <a:pt x="16841" y="591875"/>
                    <a:pt x="0" y="396000"/>
                  </a:cubicBezTo>
                  <a:close/>
                </a:path>
                <a:path w="792000" h="792000" stroke="0" extrusionOk="0">
                  <a:moveTo>
                    <a:pt x="0" y="396000"/>
                  </a:moveTo>
                  <a:cubicBezTo>
                    <a:pt x="-9285" y="193585"/>
                    <a:pt x="140024" y="-15391"/>
                    <a:pt x="396000" y="0"/>
                  </a:cubicBezTo>
                  <a:cubicBezTo>
                    <a:pt x="662616" y="-7073"/>
                    <a:pt x="789590" y="181685"/>
                    <a:pt x="792000" y="396000"/>
                  </a:cubicBezTo>
                  <a:cubicBezTo>
                    <a:pt x="747542" y="629564"/>
                    <a:pt x="599665" y="809784"/>
                    <a:pt x="396000" y="792000"/>
                  </a:cubicBezTo>
                  <a:cubicBezTo>
                    <a:pt x="186016" y="786356"/>
                    <a:pt x="-7470" y="616419"/>
                    <a:pt x="0" y="396000"/>
                  </a:cubicBezTo>
                  <a:close/>
                </a:path>
              </a:pathLst>
            </a:custGeom>
            <a:solidFill>
              <a:srgbClr val="993366"/>
            </a:solidFill>
            <a:ln w="53975" cmpd="dbl"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1" name="Elemento grafico 10">
              <a:extLst>
                <a:ext uri="{FF2B5EF4-FFF2-40B4-BE49-F238E27FC236}">
                  <a16:creationId xmlns:a16="http://schemas.microsoft.com/office/drawing/2014/main" id="{AA2959E1-61CA-41A6-A3C6-8BBE44389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3670" y="2731155"/>
              <a:ext cx="776476" cy="555643"/>
            </a:xfrm>
            <a:prstGeom prst="rect">
              <a:avLst/>
            </a:prstGeom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F236636D-B0AB-3291-6DA3-39274D44877D}"/>
              </a:ext>
            </a:extLst>
          </p:cNvPr>
          <p:cNvGrpSpPr/>
          <p:nvPr/>
        </p:nvGrpSpPr>
        <p:grpSpPr>
          <a:xfrm>
            <a:off x="595835" y="4495800"/>
            <a:ext cx="792000" cy="792000"/>
            <a:chOff x="713456" y="4648199"/>
            <a:chExt cx="792000" cy="792000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E78B077A-2BE5-4BA3-A597-BF3E5956BEE8}"/>
                </a:ext>
              </a:extLst>
            </p:cNvPr>
            <p:cNvSpPr/>
            <p:nvPr/>
          </p:nvSpPr>
          <p:spPr>
            <a:xfrm>
              <a:off x="713456" y="4648199"/>
              <a:ext cx="792000" cy="792000"/>
            </a:xfrm>
            <a:custGeom>
              <a:avLst/>
              <a:gdLst>
                <a:gd name="connsiteX0" fmla="*/ 0 w 792000"/>
                <a:gd name="connsiteY0" fmla="*/ 396000 h 792000"/>
                <a:gd name="connsiteX1" fmla="*/ 396000 w 792000"/>
                <a:gd name="connsiteY1" fmla="*/ 0 h 792000"/>
                <a:gd name="connsiteX2" fmla="*/ 792000 w 792000"/>
                <a:gd name="connsiteY2" fmla="*/ 396000 h 792000"/>
                <a:gd name="connsiteX3" fmla="*/ 396000 w 792000"/>
                <a:gd name="connsiteY3" fmla="*/ 792000 h 792000"/>
                <a:gd name="connsiteX4" fmla="*/ 0 w 792000"/>
                <a:gd name="connsiteY4" fmla="*/ 3960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000" h="792000" fill="none" extrusionOk="0">
                  <a:moveTo>
                    <a:pt x="0" y="396000"/>
                  </a:moveTo>
                  <a:cubicBezTo>
                    <a:pt x="-12652" y="142773"/>
                    <a:pt x="174807" y="35545"/>
                    <a:pt x="396000" y="0"/>
                  </a:cubicBezTo>
                  <a:cubicBezTo>
                    <a:pt x="585711" y="-10674"/>
                    <a:pt x="781945" y="149750"/>
                    <a:pt x="792000" y="396000"/>
                  </a:cubicBezTo>
                  <a:cubicBezTo>
                    <a:pt x="786617" y="606687"/>
                    <a:pt x="610802" y="816860"/>
                    <a:pt x="396000" y="792000"/>
                  </a:cubicBezTo>
                  <a:cubicBezTo>
                    <a:pt x="147213" y="771155"/>
                    <a:pt x="-27276" y="583187"/>
                    <a:pt x="0" y="396000"/>
                  </a:cubicBezTo>
                  <a:close/>
                </a:path>
                <a:path w="792000" h="792000" stroke="0" extrusionOk="0">
                  <a:moveTo>
                    <a:pt x="0" y="396000"/>
                  </a:moveTo>
                  <a:cubicBezTo>
                    <a:pt x="-13435" y="162337"/>
                    <a:pt x="174010" y="-44866"/>
                    <a:pt x="396000" y="0"/>
                  </a:cubicBezTo>
                  <a:cubicBezTo>
                    <a:pt x="581027" y="-5080"/>
                    <a:pt x="798405" y="171680"/>
                    <a:pt x="792000" y="396000"/>
                  </a:cubicBezTo>
                  <a:cubicBezTo>
                    <a:pt x="808294" y="592010"/>
                    <a:pt x="603650" y="796813"/>
                    <a:pt x="396000" y="792000"/>
                  </a:cubicBezTo>
                  <a:cubicBezTo>
                    <a:pt x="179366" y="740433"/>
                    <a:pt x="-22868" y="568072"/>
                    <a:pt x="0" y="396000"/>
                  </a:cubicBezTo>
                  <a:close/>
                </a:path>
              </a:pathLst>
            </a:custGeom>
            <a:solidFill>
              <a:srgbClr val="993366"/>
            </a:solidFill>
            <a:ln w="53975" cmpd="dbl"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831111025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D1927AE0-384E-4184-989E-B9CAB6AED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8884" y="4794015"/>
              <a:ext cx="458232" cy="500367"/>
            </a:xfrm>
            <a:prstGeom prst="rect">
              <a:avLst/>
            </a:prstGeom>
          </p:spPr>
        </p:pic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0CB769-B06E-4806-AAA3-273E80CF8B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4000" y="2031028"/>
            <a:ext cx="10578976" cy="4217371"/>
          </a:xfrm>
        </p:spPr>
        <p:txBody>
          <a:bodyPr/>
          <a:lstStyle/>
          <a:p>
            <a:r>
              <a:rPr lang="it-IT" sz="2800" b="1" dirty="0">
                <a:solidFill>
                  <a:srgbClr val="993366"/>
                </a:solidFill>
              </a:rPr>
              <a:t>61.000 ettari di vigneti </a:t>
            </a:r>
            <a:r>
              <a:rPr lang="it-IT" sz="1800" b="1" dirty="0">
                <a:solidFill>
                  <a:srgbClr val="993366"/>
                </a:solidFill>
              </a:rPr>
              <a:t>(9% del vigneto Italia)</a:t>
            </a:r>
          </a:p>
          <a:p>
            <a:endParaRPr lang="it-IT" sz="2800" b="1" dirty="0">
              <a:solidFill>
                <a:srgbClr val="993366"/>
              </a:solidFill>
            </a:endParaRPr>
          </a:p>
          <a:p>
            <a:r>
              <a:rPr lang="it-IT" sz="2800" b="1" dirty="0">
                <a:solidFill>
                  <a:srgbClr val="993366"/>
                </a:solidFill>
              </a:rPr>
              <a:t>36.000 ha </a:t>
            </a:r>
            <a:r>
              <a:rPr lang="it-IT" sz="1800" b="1" dirty="0">
                <a:solidFill>
                  <a:srgbClr val="993366"/>
                </a:solidFill>
              </a:rPr>
              <a:t>hanno usufruito della misura OCM </a:t>
            </a:r>
            <a:r>
              <a:rPr lang="it-IT" sz="1800" b="1" i="1" dirty="0">
                <a:solidFill>
                  <a:srgbClr val="993366"/>
                </a:solidFill>
              </a:rPr>
              <a:t>Ristrutturazione</a:t>
            </a:r>
          </a:p>
          <a:p>
            <a:endParaRPr lang="it-IT" sz="2800" b="1" dirty="0">
              <a:solidFill>
                <a:srgbClr val="993366"/>
              </a:solidFill>
            </a:endParaRPr>
          </a:p>
          <a:p>
            <a:r>
              <a:rPr lang="it-IT" sz="2800" b="1" dirty="0">
                <a:solidFill>
                  <a:srgbClr val="993366"/>
                </a:solidFill>
              </a:rPr>
              <a:t>12.621 aziende </a:t>
            </a:r>
            <a:r>
              <a:rPr lang="it-IT" sz="1800" b="1" dirty="0">
                <a:solidFill>
                  <a:srgbClr val="993366"/>
                </a:solidFill>
              </a:rPr>
              <a:t>vitivinicole</a:t>
            </a:r>
          </a:p>
          <a:p>
            <a:endParaRPr lang="it-IT" sz="2800" b="1" dirty="0">
              <a:solidFill>
                <a:srgbClr val="993366"/>
              </a:solidFill>
            </a:endParaRPr>
          </a:p>
          <a:p>
            <a:r>
              <a:rPr lang="it-IT" sz="2800" b="1" dirty="0">
                <a:solidFill>
                  <a:srgbClr val="993366"/>
                </a:solidFill>
              </a:rPr>
              <a:t>1,7 milioni di ettolitri </a:t>
            </a:r>
            <a:r>
              <a:rPr lang="it-IT" sz="1800" b="1" dirty="0">
                <a:solidFill>
                  <a:srgbClr val="993366"/>
                </a:solidFill>
              </a:rPr>
              <a:t>la produzione di vino stimata per il 2023 (-26% vs 2022)</a:t>
            </a:r>
          </a:p>
          <a:p>
            <a:endParaRPr lang="it-IT" sz="2800" b="1" dirty="0">
              <a:solidFill>
                <a:srgbClr val="993366"/>
              </a:solidFill>
            </a:endParaRPr>
          </a:p>
          <a:p>
            <a:r>
              <a:rPr lang="it-IT" sz="2800" b="1" dirty="0">
                <a:solidFill>
                  <a:srgbClr val="993366"/>
                </a:solidFill>
              </a:rPr>
              <a:t>8% la quota di vino IG toscano </a:t>
            </a:r>
            <a:r>
              <a:rPr lang="it-IT" sz="1800" b="1" dirty="0">
                <a:solidFill>
                  <a:srgbClr val="993366"/>
                </a:solidFill>
              </a:rPr>
              <a:t>sul nazionale imbottigliato e 11% del valore</a:t>
            </a:r>
          </a:p>
          <a:p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2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715886-4DD5-B0F8-46DC-795909D8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Le province toscane e il vino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3821C6-4686-487B-DA31-1C0DED8027A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4</a:t>
            </a:fld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F32990-30DD-5936-5F92-3F11B3FBF8B7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/>
              <a:t>Le principali province coinvolte</a:t>
            </a:r>
          </a:p>
        </p:txBody>
      </p:sp>
      <p:pic>
        <p:nvPicPr>
          <p:cNvPr id="10" name="Segnaposto grafico 9">
            <a:extLst>
              <a:ext uri="{FF2B5EF4-FFF2-40B4-BE49-F238E27FC236}">
                <a16:creationId xmlns:a16="http://schemas.microsoft.com/office/drawing/2014/main" id="{DE6DBFDB-67B4-977C-F1AF-9CE092E7A4DF}"/>
              </a:ext>
            </a:extLst>
          </p:cNvPr>
          <p:cNvPicPr>
            <a:picLocks noGrp="1" noChangeAspect="1"/>
          </p:cNvPicPr>
          <p:nvPr>
            <p:ph type="chart" sz="quarter" idx="23"/>
          </p:nvPr>
        </p:nvPicPr>
        <p:blipFill>
          <a:blip r:embed="rId3"/>
          <a:stretch>
            <a:fillRect/>
          </a:stretch>
        </p:blipFill>
        <p:spPr>
          <a:xfrm>
            <a:off x="4549888" y="2438400"/>
            <a:ext cx="3550502" cy="3615238"/>
          </a:xfrm>
          <a:prstGeom prst="rect">
            <a:avLst/>
          </a:prstGeom>
        </p:spPr>
      </p:pic>
      <p:sp>
        <p:nvSpPr>
          <p:cNvPr id="11" name="Callout: linea con barra in risalto 10">
            <a:extLst>
              <a:ext uri="{FF2B5EF4-FFF2-40B4-BE49-F238E27FC236}">
                <a16:creationId xmlns:a16="http://schemas.microsoft.com/office/drawing/2014/main" id="{154EF4B6-3129-2B80-2A4D-B147D00F4CF0}"/>
              </a:ext>
            </a:extLst>
          </p:cNvPr>
          <p:cNvSpPr/>
          <p:nvPr/>
        </p:nvSpPr>
        <p:spPr>
          <a:xfrm>
            <a:off x="8763000" y="3200400"/>
            <a:ext cx="2667000" cy="1146048"/>
          </a:xfrm>
          <a:prstGeom prst="accentCallout1">
            <a:avLst>
              <a:gd name="adj1" fmla="val 18750"/>
              <a:gd name="adj2" fmla="val -8333"/>
              <a:gd name="adj3" fmla="val 128910"/>
              <a:gd name="adj4" fmla="val -66089"/>
            </a:avLst>
          </a:prstGeom>
          <a:solidFill>
            <a:srgbClr val="993366"/>
          </a:solidFill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Siena</a:t>
            </a:r>
            <a:endParaRPr lang="it-IT" dirty="0"/>
          </a:p>
          <a:p>
            <a:pPr algn="ctr"/>
            <a:r>
              <a:rPr lang="it-IT" dirty="0"/>
              <a:t>Superficie tot. 20.611 ha</a:t>
            </a:r>
          </a:p>
          <a:p>
            <a:pPr algn="ctr"/>
            <a:r>
              <a:rPr lang="it-IT" dirty="0"/>
              <a:t>Superficie media 8,15 ha</a:t>
            </a:r>
          </a:p>
        </p:txBody>
      </p:sp>
      <p:sp>
        <p:nvSpPr>
          <p:cNvPr id="12" name="Callout: linea con barra in risalto 11">
            <a:extLst>
              <a:ext uri="{FF2B5EF4-FFF2-40B4-BE49-F238E27FC236}">
                <a16:creationId xmlns:a16="http://schemas.microsoft.com/office/drawing/2014/main" id="{051B0654-785A-0C52-22D3-97E2B4C9468C}"/>
              </a:ext>
            </a:extLst>
          </p:cNvPr>
          <p:cNvSpPr/>
          <p:nvPr/>
        </p:nvSpPr>
        <p:spPr>
          <a:xfrm>
            <a:off x="8518500" y="1865376"/>
            <a:ext cx="2667000" cy="1146048"/>
          </a:xfrm>
          <a:prstGeom prst="accentCallout1">
            <a:avLst>
              <a:gd name="adj1" fmla="val 18750"/>
              <a:gd name="adj2" fmla="val -8333"/>
              <a:gd name="adj3" fmla="val 128910"/>
              <a:gd name="adj4" fmla="val -66089"/>
            </a:avLst>
          </a:prstGeom>
          <a:solidFill>
            <a:srgbClr val="993366"/>
          </a:solidFill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Firenze</a:t>
            </a:r>
          </a:p>
          <a:p>
            <a:pPr algn="ctr"/>
            <a:r>
              <a:rPr lang="it-IT" dirty="0"/>
              <a:t>Superficie tot. 17.017 ha</a:t>
            </a:r>
          </a:p>
          <a:p>
            <a:pPr algn="ctr"/>
            <a:r>
              <a:rPr lang="it-IT" dirty="0"/>
              <a:t>Superficie media 7,27 ha</a:t>
            </a:r>
          </a:p>
        </p:txBody>
      </p:sp>
      <p:sp>
        <p:nvSpPr>
          <p:cNvPr id="15" name="Callout: linea con barra in risalto 14">
            <a:extLst>
              <a:ext uri="{FF2B5EF4-FFF2-40B4-BE49-F238E27FC236}">
                <a16:creationId xmlns:a16="http://schemas.microsoft.com/office/drawing/2014/main" id="{552BF37D-30B5-22C5-EED0-1F3C520C94C4}"/>
              </a:ext>
            </a:extLst>
          </p:cNvPr>
          <p:cNvSpPr/>
          <p:nvPr/>
        </p:nvSpPr>
        <p:spPr>
          <a:xfrm>
            <a:off x="1143000" y="5301873"/>
            <a:ext cx="2667000" cy="1146048"/>
          </a:xfrm>
          <a:prstGeom prst="accentCallout1">
            <a:avLst>
              <a:gd name="adj1" fmla="val 27105"/>
              <a:gd name="adj2" fmla="val 105654"/>
              <a:gd name="adj3" fmla="val -18551"/>
              <a:gd name="adj4" fmla="val 205325"/>
            </a:avLst>
          </a:prstGeom>
          <a:solidFill>
            <a:srgbClr val="993366"/>
          </a:solidFill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Grosseto</a:t>
            </a:r>
            <a:endParaRPr lang="it-IT" dirty="0"/>
          </a:p>
          <a:p>
            <a:pPr algn="ctr"/>
            <a:r>
              <a:rPr lang="it-IT" dirty="0"/>
              <a:t>Superficie tot. 9.609 ha</a:t>
            </a:r>
          </a:p>
          <a:p>
            <a:pPr algn="ctr"/>
            <a:r>
              <a:rPr lang="it-IT" dirty="0"/>
              <a:t>Superficie media 3,98 ha</a:t>
            </a:r>
          </a:p>
        </p:txBody>
      </p:sp>
      <p:sp>
        <p:nvSpPr>
          <p:cNvPr id="3" name="Callout: linea con barra in risalto 2">
            <a:extLst>
              <a:ext uri="{FF2B5EF4-FFF2-40B4-BE49-F238E27FC236}">
                <a16:creationId xmlns:a16="http://schemas.microsoft.com/office/drawing/2014/main" id="{B3220CDD-8694-49FE-4D1F-A1F98DDDEAC4}"/>
              </a:ext>
            </a:extLst>
          </p:cNvPr>
          <p:cNvSpPr/>
          <p:nvPr/>
        </p:nvSpPr>
        <p:spPr>
          <a:xfrm>
            <a:off x="914400" y="1871020"/>
            <a:ext cx="2667000" cy="1146048"/>
          </a:xfrm>
          <a:prstGeom prst="accentCallout1">
            <a:avLst>
              <a:gd name="adj1" fmla="val 27105"/>
              <a:gd name="adj2" fmla="val 105654"/>
              <a:gd name="adj3" fmla="val 95220"/>
              <a:gd name="adj4" fmla="val 16701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/>
              <a:t>Massa</a:t>
            </a:r>
            <a:endParaRPr lang="it-IT" dirty="0"/>
          </a:p>
          <a:p>
            <a:pPr algn="ctr"/>
            <a:r>
              <a:rPr lang="it-IT" dirty="0"/>
              <a:t>Superficie tot. 252 ha</a:t>
            </a:r>
          </a:p>
          <a:p>
            <a:pPr algn="ctr"/>
            <a:r>
              <a:rPr lang="it-IT" dirty="0"/>
              <a:t>Superficie media 0,92 ha</a:t>
            </a:r>
          </a:p>
        </p:txBody>
      </p:sp>
    </p:spTree>
    <p:extLst>
      <p:ext uri="{BB962C8B-B14F-4D97-AF65-F5344CB8AC3E}">
        <p14:creationId xmlns:p14="http://schemas.microsoft.com/office/powerpoint/2010/main" val="423226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900AB-B112-4005-BA49-99F4A31E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7" y="245112"/>
            <a:ext cx="10971722" cy="659155"/>
          </a:xfrm>
        </p:spPr>
        <p:txBody>
          <a:bodyPr/>
          <a:lstStyle/>
          <a:p>
            <a:r>
              <a:rPr lang="it-IT" dirty="0"/>
              <a:t>IDENTIKIT DEL VINO TOSCANO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B4515A-06C4-4F0E-BBAE-1E2F44D212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5</a:t>
            </a:fld>
            <a:endParaRPr lang="it-IT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E9EEF83D-4651-427A-9775-7D7BFA978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883" y="1058768"/>
            <a:ext cx="6070083" cy="518770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0314054-EB57-49EA-9C59-1836C94805E4}"/>
              </a:ext>
            </a:extLst>
          </p:cNvPr>
          <p:cNvSpPr txBox="1"/>
          <p:nvPr/>
        </p:nvSpPr>
        <p:spPr>
          <a:xfrm>
            <a:off x="2671769" y="3439082"/>
            <a:ext cx="3422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59 % della superficie su base Sangiovese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556C15F-E380-42BD-A683-8F7A1E8C813E}"/>
              </a:ext>
            </a:extLst>
          </p:cNvPr>
          <p:cNvSpPr txBox="1"/>
          <p:nvPr/>
        </p:nvSpPr>
        <p:spPr>
          <a:xfrm>
            <a:off x="2728159" y="4138118"/>
            <a:ext cx="3424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8% e 6% a Merlot e Cabernet Sauvignon</a:t>
            </a:r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DC57BE0C-805C-43DB-89C6-551CB51103F2}"/>
              </a:ext>
            </a:extLst>
          </p:cNvPr>
          <p:cNvSpPr txBox="1">
            <a:spLocks/>
          </p:cNvSpPr>
          <p:nvPr/>
        </p:nvSpPr>
        <p:spPr>
          <a:xfrm>
            <a:off x="2785974" y="4824888"/>
            <a:ext cx="3308602" cy="6422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400" b="0" i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62 % della superficie rivendicata a Chianti e Chianti Classico</a:t>
            </a:r>
            <a:endParaRPr lang="it-IT" sz="2400" b="1" kern="0" dirty="0">
              <a:solidFill>
                <a:srgbClr val="993366"/>
              </a:solidFill>
            </a:endParaRPr>
          </a:p>
        </p:txBody>
      </p:sp>
      <p:graphicFrame>
        <p:nvGraphicFramePr>
          <p:cNvPr id="3" name="Oggetto4">
            <a:extLst>
              <a:ext uri="{FF2B5EF4-FFF2-40B4-BE49-F238E27FC236}">
                <a16:creationId xmlns:a16="http://schemas.microsoft.com/office/drawing/2014/main" id="{D611B51B-0679-DBB2-43CC-A75A9CDE4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716951"/>
              </p:ext>
            </p:extLst>
          </p:nvPr>
        </p:nvGraphicFramePr>
        <p:xfrm>
          <a:off x="6216399" y="1066800"/>
          <a:ext cx="5823202" cy="521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475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75A59-C01F-416C-84B9-0F3A0C00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25" y="142427"/>
            <a:ext cx="10971722" cy="659155"/>
          </a:xfrm>
        </p:spPr>
        <p:txBody>
          <a:bodyPr/>
          <a:lstStyle/>
          <a:p>
            <a:r>
              <a:rPr lang="it-IT" dirty="0"/>
              <a:t>LA TOSCANA DELLA DISTINTIVITA’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0CB769-B06E-4806-AAA3-273E80CF8B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52227" y="1299731"/>
            <a:ext cx="9572220" cy="5158923"/>
          </a:xfrm>
        </p:spPr>
        <p:txBody>
          <a:bodyPr/>
          <a:lstStyle/>
          <a:p>
            <a:r>
              <a:rPr lang="it-IT" sz="2800" b="1" dirty="0">
                <a:solidFill>
                  <a:srgbClr val="993366"/>
                </a:solidFill>
              </a:rPr>
              <a:t>58 IG: </a:t>
            </a:r>
            <a:r>
              <a:rPr lang="it-IT" sz="1800" b="1" dirty="0">
                <a:solidFill>
                  <a:srgbClr val="993366"/>
                </a:solidFill>
              </a:rPr>
              <a:t>52 DOP (11 DOCG e 41 DOC) e 6 IGT</a:t>
            </a:r>
          </a:p>
          <a:p>
            <a:endParaRPr lang="it-IT" sz="2400" b="1" dirty="0">
              <a:solidFill>
                <a:srgbClr val="993366"/>
              </a:solidFill>
            </a:endParaRPr>
          </a:p>
          <a:p>
            <a:r>
              <a:rPr lang="it-IT" sz="2800" b="1" dirty="0">
                <a:solidFill>
                  <a:srgbClr val="993366"/>
                </a:solidFill>
              </a:rPr>
              <a:t>96% della superficie vitata a IG</a:t>
            </a:r>
          </a:p>
          <a:p>
            <a:endParaRPr lang="it-IT" sz="2400" b="1" dirty="0">
              <a:solidFill>
                <a:srgbClr val="993366"/>
              </a:solidFill>
            </a:endParaRPr>
          </a:p>
          <a:p>
            <a:r>
              <a:rPr lang="it-IT" sz="2400" b="1" dirty="0">
                <a:solidFill>
                  <a:srgbClr val="993366"/>
                </a:solidFill>
              </a:rPr>
              <a:t>Da 43 a 34 hl/ha </a:t>
            </a:r>
            <a:r>
              <a:rPr lang="it-IT" sz="1800" b="1" dirty="0">
                <a:solidFill>
                  <a:srgbClr val="993366"/>
                </a:solidFill>
              </a:rPr>
              <a:t>le rese in vino tra i bienni 2014/15 e 2022/23</a:t>
            </a:r>
          </a:p>
          <a:p>
            <a:endParaRPr lang="it-IT" sz="2400" b="1" dirty="0">
              <a:solidFill>
                <a:srgbClr val="993366"/>
              </a:solidFill>
            </a:endParaRPr>
          </a:p>
          <a:p>
            <a:r>
              <a:rPr lang="it-IT" sz="2400" b="1" dirty="0">
                <a:solidFill>
                  <a:srgbClr val="993366"/>
                </a:solidFill>
              </a:rPr>
              <a:t>+6% valore imbottigliato IG </a:t>
            </a:r>
            <a:r>
              <a:rPr lang="it-IT" sz="1800" b="1" dirty="0">
                <a:solidFill>
                  <a:srgbClr val="993366"/>
                </a:solidFill>
              </a:rPr>
              <a:t>nel 2022 e +30%  in 5 anni</a:t>
            </a:r>
          </a:p>
          <a:p>
            <a:endParaRPr lang="it-IT" sz="2400" b="1" dirty="0">
              <a:solidFill>
                <a:srgbClr val="993366"/>
              </a:solidFill>
            </a:endParaRPr>
          </a:p>
          <a:p>
            <a:r>
              <a:rPr lang="it-IT" sz="2400" b="1" dirty="0">
                <a:solidFill>
                  <a:srgbClr val="993366"/>
                </a:solidFill>
              </a:rPr>
              <a:t>23.000 ettari </a:t>
            </a:r>
            <a:r>
              <a:rPr lang="it-IT" sz="1800" b="1" dirty="0">
                <a:solidFill>
                  <a:srgbClr val="993366"/>
                </a:solidFill>
              </a:rPr>
              <a:t>(38% del totale) ad agricoltura biologica</a:t>
            </a:r>
          </a:p>
          <a:p>
            <a:endParaRPr lang="it-IT" sz="1800" b="1" dirty="0">
              <a:solidFill>
                <a:srgbClr val="993366"/>
              </a:solidFill>
            </a:endParaRPr>
          </a:p>
          <a:p>
            <a:r>
              <a:rPr lang="it-IT" sz="2400" b="1" dirty="0">
                <a:solidFill>
                  <a:srgbClr val="993366"/>
                </a:solidFill>
              </a:rPr>
              <a:t>+200% in 10 anni la superficie bio</a:t>
            </a:r>
          </a:p>
          <a:p>
            <a:endParaRPr lang="it-IT" sz="2400" b="1" dirty="0">
              <a:solidFill>
                <a:srgbClr val="993366"/>
              </a:solidFill>
            </a:endParaRPr>
          </a:p>
          <a:p>
            <a:r>
              <a:rPr lang="it-IT" sz="2400" b="1" dirty="0">
                <a:solidFill>
                  <a:srgbClr val="993366"/>
                </a:solidFill>
              </a:rPr>
              <a:t>400 mila ettolitri stimati in media di vino </a:t>
            </a:r>
            <a:r>
              <a:rPr lang="it-IT" sz="2400" b="1" dirty="0" err="1">
                <a:solidFill>
                  <a:srgbClr val="993366"/>
                </a:solidFill>
              </a:rPr>
              <a:t>bio</a:t>
            </a:r>
            <a:r>
              <a:rPr lang="it-IT" sz="2400" b="1" dirty="0">
                <a:solidFill>
                  <a:srgbClr val="993366"/>
                </a:solidFill>
              </a:rPr>
              <a:t> (24% della produzione)</a:t>
            </a:r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C4D7C8-652B-4A5B-AA3B-113599DBBD4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6</a:t>
            </a:fld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17ED5D-48E4-4BBF-B30A-770DC7A6399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4831" y="846450"/>
            <a:ext cx="10971212" cy="276999"/>
          </a:xfrm>
        </p:spPr>
        <p:txBody>
          <a:bodyPr/>
          <a:lstStyle/>
          <a:p>
            <a:r>
              <a:rPr lang="it-IT" dirty="0"/>
              <a:t>L’alto numero di IG rappresenta il variegato mosaico dei territori regionali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7A9ADB-FB39-4FFD-9348-B0F88EB14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47" y="1424377"/>
            <a:ext cx="5029200" cy="1762812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131DAB6-8C19-4768-8AFD-8C6A5E313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8733"/>
            <a:ext cx="1228387" cy="1257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7BC94C3A-2D05-44C3-B878-2C80DB7CEA20}"/>
              </a:ext>
            </a:extLst>
          </p:cNvPr>
          <p:cNvGrpSpPr/>
          <p:nvPr/>
        </p:nvGrpSpPr>
        <p:grpSpPr>
          <a:xfrm>
            <a:off x="852725" y="3893598"/>
            <a:ext cx="1259445" cy="1217125"/>
            <a:chOff x="1082071" y="3507272"/>
            <a:chExt cx="1259445" cy="1217125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82B745D-30ED-447D-8CFC-3D376FE2B091}"/>
                </a:ext>
              </a:extLst>
            </p:cNvPr>
            <p:cNvSpPr/>
            <p:nvPr/>
          </p:nvSpPr>
          <p:spPr>
            <a:xfrm>
              <a:off x="1082071" y="3507272"/>
              <a:ext cx="1259445" cy="1217125"/>
            </a:xfrm>
            <a:prstGeom prst="ellipse">
              <a:avLst/>
            </a:prstGeom>
            <a:solidFill>
              <a:srgbClr val="91C01A"/>
            </a:solidFill>
            <a:ln w="44450" cmpd="dbl">
              <a:noFill/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790700"/>
                        <a:gd name="connsiteY0" fmla="*/ 856187 h 1712373"/>
                        <a:gd name="connsiteX1" fmla="*/ 895350 w 1790700"/>
                        <a:gd name="connsiteY1" fmla="*/ 0 h 1712373"/>
                        <a:gd name="connsiteX2" fmla="*/ 1790700 w 1790700"/>
                        <a:gd name="connsiteY2" fmla="*/ 856187 h 1712373"/>
                        <a:gd name="connsiteX3" fmla="*/ 895350 w 1790700"/>
                        <a:gd name="connsiteY3" fmla="*/ 1712374 h 1712373"/>
                        <a:gd name="connsiteX4" fmla="*/ 0 w 1790700"/>
                        <a:gd name="connsiteY4" fmla="*/ 856187 h 17123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90700" h="1712373" extrusionOk="0">
                          <a:moveTo>
                            <a:pt x="0" y="856187"/>
                          </a:moveTo>
                          <a:cubicBezTo>
                            <a:pt x="-37649" y="360105"/>
                            <a:pt x="299591" y="38008"/>
                            <a:pt x="895350" y="0"/>
                          </a:cubicBezTo>
                          <a:cubicBezTo>
                            <a:pt x="1455268" y="13774"/>
                            <a:pt x="1742739" y="384853"/>
                            <a:pt x="1790700" y="856187"/>
                          </a:cubicBezTo>
                          <a:cubicBezTo>
                            <a:pt x="1780586" y="1338923"/>
                            <a:pt x="1382860" y="1750941"/>
                            <a:pt x="895350" y="1712374"/>
                          </a:cubicBezTo>
                          <a:cubicBezTo>
                            <a:pt x="324115" y="1670384"/>
                            <a:pt x="52282" y="1354027"/>
                            <a:pt x="0" y="85618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7DA4160-907B-4A12-B3B2-466E19B35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6" t="16040" r="12699" b="18695"/>
            <a:stretch/>
          </p:blipFill>
          <p:spPr>
            <a:xfrm>
              <a:off x="1213351" y="3802556"/>
              <a:ext cx="1051443" cy="626555"/>
            </a:xfrm>
            <a:prstGeom prst="rect">
              <a:avLst/>
            </a:prstGeom>
          </p:spPr>
        </p:pic>
      </p:grpSp>
      <p:pic>
        <p:nvPicPr>
          <p:cNvPr id="13" name="Elemento grafico 12" descr="Monete contorno">
            <a:extLst>
              <a:ext uri="{FF2B5EF4-FFF2-40B4-BE49-F238E27FC236}">
                <a16:creationId xmlns:a16="http://schemas.microsoft.com/office/drawing/2014/main" id="{DE10F7CD-A0D0-41AB-929B-68F73E6D2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048" y="5555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4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64A38-D680-6CF2-0A0C-C8305C55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AFBB15-A2C4-2421-9AB0-A1045FD4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1038"/>
            <a:ext cx="10971722" cy="659155"/>
          </a:xfrm>
        </p:spPr>
        <p:txBody>
          <a:bodyPr/>
          <a:lstStyle/>
          <a:p>
            <a:r>
              <a:rPr lang="it-IT" dirty="0"/>
              <a:t>I PRIMI DATI 2023 SULLE IG TOSCANE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76C802-3249-C946-3A31-DB85C5CFACB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7</a:t>
            </a:fld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D31CBB-7652-4121-BBB2-2EAFCBBC80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278" y="720153"/>
            <a:ext cx="10971212" cy="276999"/>
          </a:xfrm>
        </p:spPr>
        <p:txBody>
          <a:bodyPr/>
          <a:lstStyle/>
          <a:p>
            <a:r>
              <a:rPr lang="it-IT" dirty="0"/>
              <a:t>IN FLESSIONE GLI IMBOTTIGLIAMENTI NEL 2023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E6F3A61F-28F3-90AB-43DF-D15C525E6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86400"/>
            <a:ext cx="5029200" cy="1762812"/>
          </a:xfrm>
          <a:prstGeom prst="rect">
            <a:avLst/>
          </a:prstGeo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EC5F7EC-9293-3B5C-FA78-5ADF584D8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2408"/>
            <a:ext cx="914400" cy="9357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Elemento grafico 12" descr="Monete contorno">
            <a:extLst>
              <a:ext uri="{FF2B5EF4-FFF2-40B4-BE49-F238E27FC236}">
                <a16:creationId xmlns:a16="http://schemas.microsoft.com/office/drawing/2014/main" id="{92D239D3-4F44-03B3-EFEC-ACF04E0E7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7372" y="1524000"/>
            <a:ext cx="914400" cy="9144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138462-416B-3E9E-8E2C-7E9367AA1BD7}"/>
              </a:ext>
            </a:extLst>
          </p:cNvPr>
          <p:cNvSpPr txBox="1"/>
          <p:nvPr/>
        </p:nvSpPr>
        <p:spPr>
          <a:xfrm>
            <a:off x="1447800" y="6262605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Fonte: Indagine Ismea/Qualivita su dati OdC; *per il 2023 i volumi sono provvisori e i valori una stima </a:t>
            </a:r>
          </a:p>
        </p:txBody>
      </p:sp>
      <p:pic>
        <p:nvPicPr>
          <p:cNvPr id="9" name="Immagine 8" descr="Immagine che contiene bevanda, alcool, bottiglia&#10;&#10;Descrizione generata automaticamente">
            <a:extLst>
              <a:ext uri="{FF2B5EF4-FFF2-40B4-BE49-F238E27FC236}">
                <a16:creationId xmlns:a16="http://schemas.microsoft.com/office/drawing/2014/main" id="{DCBE54CA-EAC4-7738-004A-4B7631CD62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19989" y="1580270"/>
            <a:ext cx="457200" cy="754380"/>
          </a:xfrm>
          <a:prstGeom prst="rect">
            <a:avLst/>
          </a:prstGeom>
          <a:solidFill>
            <a:srgbClr val="993366">
              <a:alpha val="56000"/>
            </a:srgbClr>
          </a:solidFill>
        </p:spPr>
      </p:pic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58CD737E-867D-2E5A-B320-081B01553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403086"/>
              </p:ext>
            </p:extLst>
          </p:nvPr>
        </p:nvGraphicFramePr>
        <p:xfrm>
          <a:off x="873632" y="1575350"/>
          <a:ext cx="5334000" cy="381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F6A62AE8-F047-BBF6-46E0-3FA10876F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497902"/>
              </p:ext>
            </p:extLst>
          </p:nvPr>
        </p:nvGraphicFramePr>
        <p:xfrm>
          <a:off x="6342572" y="1735398"/>
          <a:ext cx="5029200" cy="4034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40D19A6-9906-F60C-2A97-C72E563474D3}"/>
              </a:ext>
            </a:extLst>
          </p:cNvPr>
          <p:cNvSpPr/>
          <p:nvPr/>
        </p:nvSpPr>
        <p:spPr>
          <a:xfrm>
            <a:off x="620889" y="5676122"/>
            <a:ext cx="6705600" cy="499047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Nel 2023, in calo gli imbottigliamenti del 7,6% nelle Dop e del  6,1% nelle IGP</a:t>
            </a: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E44FC9DF-453E-5596-6CC8-77A3A091DA07}"/>
              </a:ext>
            </a:extLst>
          </p:cNvPr>
          <p:cNvSpPr txBox="1"/>
          <p:nvPr/>
        </p:nvSpPr>
        <p:spPr>
          <a:xfrm>
            <a:off x="10515600" y="2649798"/>
            <a:ext cx="533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-4%</a:t>
            </a:r>
          </a:p>
        </p:txBody>
      </p:sp>
      <p:sp>
        <p:nvSpPr>
          <p:cNvPr id="17" name="CasellaDiTesto 1">
            <a:extLst>
              <a:ext uri="{FF2B5EF4-FFF2-40B4-BE49-F238E27FC236}">
                <a16:creationId xmlns:a16="http://schemas.microsoft.com/office/drawing/2014/main" id="{74D102A1-C5E5-67E8-4DCC-EEA1FF3E8EA5}"/>
              </a:ext>
            </a:extLst>
          </p:cNvPr>
          <p:cNvSpPr txBox="1"/>
          <p:nvPr/>
        </p:nvSpPr>
        <p:spPr>
          <a:xfrm>
            <a:off x="10773833" y="4068099"/>
            <a:ext cx="533400" cy="381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-2%</a:t>
            </a:r>
          </a:p>
        </p:txBody>
      </p:sp>
    </p:spTree>
    <p:extLst>
      <p:ext uri="{BB962C8B-B14F-4D97-AF65-F5344CB8AC3E}">
        <p14:creationId xmlns:p14="http://schemas.microsoft.com/office/powerpoint/2010/main" val="366593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13">
            <a:extLst>
              <a:ext uri="{FF2B5EF4-FFF2-40B4-BE49-F238E27FC236}">
                <a16:creationId xmlns:a16="http://schemas.microsoft.com/office/drawing/2014/main" id="{5E03ADD2-E85B-FE9B-6315-0C6AA09209B4}"/>
              </a:ext>
            </a:extLst>
          </p:cNvPr>
          <p:cNvGraphicFramePr/>
          <p:nvPr/>
        </p:nvGraphicFramePr>
        <p:xfrm>
          <a:off x="4220086" y="2072441"/>
          <a:ext cx="7590914" cy="40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6B975A59-C01F-416C-84B9-0F3A0C00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1038"/>
            <a:ext cx="10971722" cy="659155"/>
          </a:xfrm>
        </p:spPr>
        <p:txBody>
          <a:bodyPr/>
          <a:lstStyle/>
          <a:p>
            <a:r>
              <a:rPr lang="it-IT" dirty="0"/>
              <a:t>LA VENDITA AL DETTAGLIO DELLE DOP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C4D7C8-652B-4A5B-AA3B-113599DBBD4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400" b="0" i="0" u="none" strike="noStrike" kern="1200" cap="none" spc="-805" normalizeH="0" baseline="0" noProof="0" smtClean="0">
                <a:ln>
                  <a:noFill/>
                </a:ln>
                <a:solidFill>
                  <a:srgbClr val="8A898C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Arial"/>
              </a:rPr>
              <a:pPr marL="1270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400" b="0" i="0" u="none" strike="noStrike" kern="1200" cap="none" spc="-805" normalizeH="0" baseline="0" noProof="0" dirty="0">
              <a:ln>
                <a:noFill/>
              </a:ln>
              <a:solidFill>
                <a:srgbClr val="8A898C"/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Arial"/>
            </a:endParaRP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7A9ADB-FB39-4FFD-9348-B0F88EB14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86400"/>
            <a:ext cx="5029200" cy="176281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88D3DF-B89C-FA35-F677-05AF378C21A8}"/>
              </a:ext>
            </a:extLst>
          </p:cNvPr>
          <p:cNvSpPr txBox="1"/>
          <p:nvPr/>
        </p:nvSpPr>
        <p:spPr>
          <a:xfrm>
            <a:off x="4060861" y="64114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Ismea /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NielsenIQ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614ABD-5858-E2B6-CBF3-15F2D5B60F31}"/>
              </a:ext>
            </a:extLst>
          </p:cNvPr>
          <p:cNvSpPr txBox="1"/>
          <p:nvPr/>
        </p:nvSpPr>
        <p:spPr>
          <a:xfrm>
            <a:off x="685801" y="3635562"/>
            <a:ext cx="3505200" cy="73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Peso delle DOC Toscana su totale DOC/DOCG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(volumi venduti per consumo in casa)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35751D-E1CF-A123-21E0-155F151D6D71}"/>
              </a:ext>
            </a:extLst>
          </p:cNvPr>
          <p:cNvSpPr txBox="1">
            <a:spLocks/>
          </p:cNvSpPr>
          <p:nvPr/>
        </p:nvSpPr>
        <p:spPr>
          <a:xfrm>
            <a:off x="810703" y="740712"/>
            <a:ext cx="10971212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bg1"/>
                </a:solidFill>
                <a:latin typeface="Arial Nova Cond" panose="020B0506020202020204" pitchFamily="34" charset="0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Arial"/>
              </a:rPr>
              <a:t>IN UN CONTESTO IN DIFFICOLTA’, LE DOC/DOCG TOSCANE NON SI DISTINGUONO IN POSITIVO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7BA81CA-34AE-4541-8A44-D30897BEF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032940"/>
              </p:ext>
            </p:extLst>
          </p:nvPr>
        </p:nvGraphicFramePr>
        <p:xfrm>
          <a:off x="914400" y="4093312"/>
          <a:ext cx="2464906" cy="219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2220482-0F91-7BA7-4533-D3ECF5E8E5CC}"/>
              </a:ext>
            </a:extLst>
          </p:cNvPr>
          <p:cNvSpPr txBox="1"/>
          <p:nvPr/>
        </p:nvSpPr>
        <p:spPr>
          <a:xfrm>
            <a:off x="942327" y="1246327"/>
            <a:ext cx="2843181" cy="462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Ripartizione delle vendite in volume</a:t>
            </a:r>
          </a:p>
        </p:txBody>
      </p:sp>
      <p:graphicFrame>
        <p:nvGraphicFramePr>
          <p:cNvPr id="8" name="Oggetto12">
            <a:extLst>
              <a:ext uri="{FF2B5EF4-FFF2-40B4-BE49-F238E27FC236}">
                <a16:creationId xmlns:a16="http://schemas.microsoft.com/office/drawing/2014/main" id="{2C874169-1599-C02D-7F7C-F76C6817FC9E}"/>
              </a:ext>
            </a:extLst>
          </p:cNvPr>
          <p:cNvGraphicFramePr/>
          <p:nvPr/>
        </p:nvGraphicFramePr>
        <p:xfrm>
          <a:off x="810703" y="1647236"/>
          <a:ext cx="2770697" cy="214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BAB8A4-6619-73CA-05B1-37BAB5E2601D}"/>
              </a:ext>
            </a:extLst>
          </p:cNvPr>
          <p:cNvSpPr txBox="1"/>
          <p:nvPr/>
        </p:nvSpPr>
        <p:spPr>
          <a:xfrm>
            <a:off x="4577941" y="1570711"/>
            <a:ext cx="7203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Avenir Next"/>
                <a:cs typeface="Avenir Next"/>
              </a:rPr>
              <a:t>Ripartizione e dinamica delle vendite di vini alla GDO per categoria in volume (var% su base annua)</a:t>
            </a:r>
            <a:endParaRPr kumimoji="0" lang="it-IT" sz="1200" b="0" i="0" u="none" strike="noStrike" kern="1200" cap="none" spc="-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Nova" panose="020B0504020202020204" pitchFamily="34" charset="0"/>
              <a:ea typeface="Avenir Next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69585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75A59-C01F-416C-84B9-0F3A0C00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1038"/>
            <a:ext cx="10971722" cy="659155"/>
          </a:xfrm>
        </p:spPr>
        <p:txBody>
          <a:bodyPr/>
          <a:lstStyle/>
          <a:p>
            <a:r>
              <a:rPr lang="it-IT" dirty="0"/>
              <a:t>CAMBIANO LE ABITUDINI DEI CONSUMATORI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88D3DF-B89C-FA35-F677-05AF378C21A8}"/>
              </a:ext>
            </a:extLst>
          </p:cNvPr>
          <p:cNvSpPr txBox="1"/>
          <p:nvPr/>
        </p:nvSpPr>
        <p:spPr>
          <a:xfrm>
            <a:off x="4876800" y="6396066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Fonte: Ismea /</a:t>
            </a:r>
            <a:r>
              <a:rPr kumimoji="0" lang="it-IT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NielsenIQ</a:t>
            </a:r>
            <a:endParaRPr kumimoji="0" lang="it-IT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35751D-E1CF-A123-21E0-155F151D6D71}"/>
              </a:ext>
            </a:extLst>
          </p:cNvPr>
          <p:cNvSpPr txBox="1">
            <a:spLocks/>
          </p:cNvSpPr>
          <p:nvPr/>
        </p:nvSpPr>
        <p:spPr>
          <a:xfrm>
            <a:off x="653929" y="596895"/>
            <a:ext cx="11183507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bg1"/>
                </a:solidFill>
                <a:latin typeface="Arial Nova Cond" panose="020B0506020202020204" pitchFamily="34" charset="0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kern="0" dirty="0">
                <a:solidFill>
                  <a:prstClr val="white"/>
                </a:solidFill>
              </a:rPr>
              <a:t>LO «ZOCCOLO DURO» DEI CONSUMI RIMANE «MATURO» MA SONO LE FASCE PIU’ GIOVANI QUELLE DINAMICHE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Arial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2220482-0F91-7BA7-4533-D3ECF5E8E5CC}"/>
              </a:ext>
            </a:extLst>
          </p:cNvPr>
          <p:cNvSpPr txBox="1"/>
          <p:nvPr/>
        </p:nvSpPr>
        <p:spPr>
          <a:xfrm>
            <a:off x="1201479" y="1445986"/>
            <a:ext cx="5044203" cy="462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Ripartizione delle vendite in volume di DOC/DOCG toscane</a:t>
            </a:r>
          </a:p>
        </p:txBody>
      </p:sp>
      <p:graphicFrame>
        <p:nvGraphicFramePr>
          <p:cNvPr id="5" name="Oggetto23">
            <a:extLst>
              <a:ext uri="{FF2B5EF4-FFF2-40B4-BE49-F238E27FC236}">
                <a16:creationId xmlns:a16="http://schemas.microsoft.com/office/drawing/2014/main" id="{6BE04C46-C802-282B-37F1-3EB2C54D77C6}"/>
              </a:ext>
            </a:extLst>
          </p:cNvPr>
          <p:cNvGraphicFramePr/>
          <p:nvPr/>
        </p:nvGraphicFramePr>
        <p:xfrm>
          <a:off x="7114245" y="1677428"/>
          <a:ext cx="4723191" cy="433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7A9ADB-FB39-4FFD-9348-B0F88EB145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53" y="5290781"/>
            <a:ext cx="5351308" cy="176281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3C281B-5868-C2DC-BB14-7172127F15DC}"/>
              </a:ext>
            </a:extLst>
          </p:cNvPr>
          <p:cNvSpPr txBox="1"/>
          <p:nvPr/>
        </p:nvSpPr>
        <p:spPr>
          <a:xfrm>
            <a:off x="7351579" y="1507362"/>
            <a:ext cx="4410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spc="-5" dirty="0">
                <a:solidFill>
                  <a:srgbClr val="231F20"/>
                </a:solidFill>
                <a:latin typeface="Arial Nova" panose="020B0504020202020204" pitchFamily="34" charset="0"/>
                <a:ea typeface="Avenir Next"/>
                <a:cs typeface="Avenir Next"/>
              </a:rPr>
              <a:t>V</a:t>
            </a:r>
            <a:r>
              <a:rPr kumimoji="0" lang="it-IT" sz="1200" b="1" i="0" u="none" strike="noStrike" kern="1200" cap="none" spc="-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Avenir Next"/>
                <a:cs typeface="Avenir Next"/>
              </a:rPr>
              <a:t>endite</a:t>
            </a:r>
            <a:r>
              <a:rPr kumimoji="0" lang="it-IT" sz="1200" b="1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 Nova" panose="020B0504020202020204" pitchFamily="34" charset="0"/>
                <a:ea typeface="Avenir Next"/>
                <a:cs typeface="Avenir Next"/>
              </a:rPr>
              <a:t> vini DOC/DOCG Toscani per tipologia di famiglia</a:t>
            </a:r>
            <a:endParaRPr kumimoji="0" lang="it-IT" sz="1200" b="0" i="0" u="none" strike="noStrike" kern="1200" cap="none" spc="-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 Nova" panose="020B0504020202020204" pitchFamily="34" charset="0"/>
              <a:ea typeface="Avenir Next"/>
              <a:cs typeface="Avenir Next"/>
            </a:endParaRPr>
          </a:p>
        </p:txBody>
      </p:sp>
      <p:graphicFrame>
        <p:nvGraphicFramePr>
          <p:cNvPr id="14" name="Oggetto22">
            <a:extLst>
              <a:ext uri="{FF2B5EF4-FFF2-40B4-BE49-F238E27FC236}">
                <a16:creationId xmlns:a16="http://schemas.microsoft.com/office/drawing/2014/main" id="{33500A24-569B-013E-0D55-852433DB5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933455"/>
              </p:ext>
            </p:extLst>
          </p:nvPr>
        </p:nvGraphicFramePr>
        <p:xfrm>
          <a:off x="912771" y="2023748"/>
          <a:ext cx="5152185" cy="209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280609-C698-28AC-D16C-A12A0F7759E2}"/>
              </a:ext>
            </a:extLst>
          </p:cNvPr>
          <p:cNvSpPr txBox="1"/>
          <p:nvPr/>
        </p:nvSpPr>
        <p:spPr>
          <a:xfrm>
            <a:off x="11734800" y="12070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</a:rPr>
              <a:t>10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A93ACFB-E19C-C183-8431-DD4EBD874CEF}"/>
              </a:ext>
            </a:extLst>
          </p:cNvPr>
          <p:cNvSpPr/>
          <p:nvPr/>
        </p:nvSpPr>
        <p:spPr>
          <a:xfrm>
            <a:off x="912771" y="4648200"/>
            <a:ext cx="5475111" cy="1336667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Se il 70% degli acquisti di DOP toscane fa capo a «over 55»,  </a:t>
            </a:r>
          </a:p>
          <a:p>
            <a:r>
              <a:rPr lang="it-IT" b="1" kern="0" dirty="0">
                <a:solidFill>
                  <a:schemeClr val="tx1"/>
                </a:solidFill>
                <a:latin typeface="Arial Nova Cond Light" panose="020B0306020202020204" pitchFamily="34" charset="0"/>
              </a:rPr>
              <a:t>Sono tra i più giovani le uniche categorie che fanno registrare incrementi d’acquisto nel 2023</a:t>
            </a:r>
          </a:p>
        </p:txBody>
      </p:sp>
    </p:spTree>
    <p:extLst>
      <p:ext uri="{BB962C8B-B14F-4D97-AF65-F5344CB8AC3E}">
        <p14:creationId xmlns:p14="http://schemas.microsoft.com/office/powerpoint/2010/main" val="428713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891</Words>
  <Application>Microsoft Office PowerPoint</Application>
  <PresentationFormat>Widescreen</PresentationFormat>
  <Paragraphs>132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5" baseType="lpstr">
      <vt:lpstr>Arial</vt:lpstr>
      <vt:lpstr>Arial Nova</vt:lpstr>
      <vt:lpstr>Arial Nova Cond</vt:lpstr>
      <vt:lpstr>Arial Nova Cond Light</vt:lpstr>
      <vt:lpstr>Arial Nova Light</vt:lpstr>
      <vt:lpstr>Bahnschrift Light</vt:lpstr>
      <vt:lpstr>Bahnschrift Light Condensed</vt:lpstr>
      <vt:lpstr>Calibri</vt:lpstr>
      <vt:lpstr>Century Gothic</vt:lpstr>
      <vt:lpstr>Courier New</vt:lpstr>
      <vt:lpstr>Wingdings</vt:lpstr>
      <vt:lpstr>Office Theme</vt:lpstr>
      <vt:lpstr>Presentazione standard di PowerPoint</vt:lpstr>
      <vt:lpstr>I numeri della Toscana23 </vt:lpstr>
      <vt:lpstr>IL VIGNETO TOSCANO</vt:lpstr>
      <vt:lpstr>Le province toscane e il vino</vt:lpstr>
      <vt:lpstr>IDENTIKIT DEL VINO TOSCANO</vt:lpstr>
      <vt:lpstr>LA TOSCANA DELLA DISTINTIVITA’</vt:lpstr>
      <vt:lpstr>I PRIMI DATI 2023 SULLE IG TOSCANE</vt:lpstr>
      <vt:lpstr>LA VENDITA AL DETTAGLIO DELLE DOP</vt:lpstr>
      <vt:lpstr>CAMBIANO LE ABITUDINI DEI CONSUMATORI</vt:lpstr>
      <vt:lpstr>L’EXPORT DELLE DOP TOSCANE</vt:lpstr>
      <vt:lpstr>MENO VOLUMI MA PIU’ VALORE PER L’EXPORT</vt:lpstr>
      <vt:lpstr>QUALCHE RIFLESSIONE CONCLUSIVA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Enrica Ruggeri</dc:creator>
  <cp:lastModifiedBy>Fabio Del Bravo</cp:lastModifiedBy>
  <cp:revision>135</cp:revision>
  <dcterms:created xsi:type="dcterms:W3CDTF">2021-10-01T15:49:28Z</dcterms:created>
  <dcterms:modified xsi:type="dcterms:W3CDTF">2024-02-13T16:11:40Z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2021-10-01T00:00:00Z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2021-10-01T00:00:00Z</vt:filetime>
  </property>
</Properties>
</file>